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4"/>
  </p:sldMasterIdLst>
  <p:notesMasterIdLst>
    <p:notesMasterId r:id="rId72"/>
  </p:notesMasterIdLst>
  <p:sldIdLst>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25" r:id="rId55"/>
    <p:sldId id="309" r:id="rId56"/>
    <p:sldId id="310" r:id="rId57"/>
    <p:sldId id="311" r:id="rId58"/>
    <p:sldId id="312" r:id="rId59"/>
    <p:sldId id="313" r:id="rId60"/>
    <p:sldId id="314" r:id="rId61"/>
    <p:sldId id="326" r:id="rId62"/>
    <p:sldId id="316" r:id="rId63"/>
    <p:sldId id="317" r:id="rId64"/>
    <p:sldId id="318" r:id="rId65"/>
    <p:sldId id="319" r:id="rId66"/>
    <p:sldId id="320" r:id="rId67"/>
    <p:sldId id="321" r:id="rId68"/>
    <p:sldId id="322" r:id="rId69"/>
    <p:sldId id="323" r:id="rId70"/>
    <p:sldId id="324" r:id="rId7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oorva N" initials="AN" lastIdx="46" clrIdx="0">
    <p:extLst/>
  </p:cmAuthor>
  <p:cmAuthor id="2" name="Soumyavathi V" initials="SV"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DE9E"/>
    <a:srgbClr val="FAF7D8"/>
    <a:srgbClr val="2053A5"/>
    <a:srgbClr val="78A2CA"/>
    <a:srgbClr val="2054A5"/>
    <a:srgbClr val="233C8F"/>
    <a:srgbClr val="F47522"/>
    <a:srgbClr val="EE1D25"/>
    <a:srgbClr val="F68D1F"/>
    <a:srgbClr val="F26E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1" autoAdjust="0"/>
    <p:restoredTop sz="97513" autoAdjust="0"/>
  </p:normalViewPr>
  <p:slideViewPr>
    <p:cSldViewPr>
      <p:cViewPr>
        <p:scale>
          <a:sx n="70" d="100"/>
          <a:sy n="70" d="100"/>
        </p:scale>
        <p:origin x="-14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8FD0BC6-8D0F-4AA6-92ED-A084BB254BA3}" type="slidenum">
              <a:rPr lang="en-US"/>
              <a:pPr>
                <a:defRPr/>
              </a:pPr>
              <a:t>‹#›</a:t>
            </a:fld>
            <a:endParaRPr lang="en-US"/>
          </a:p>
        </p:txBody>
      </p:sp>
    </p:spTree>
    <p:extLst>
      <p:ext uri="{BB962C8B-B14F-4D97-AF65-F5344CB8AC3E}">
        <p14:creationId xmlns:p14="http://schemas.microsoft.com/office/powerpoint/2010/main" val="41809710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11</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12</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13</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14</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15</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16</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17</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18</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19</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20</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21</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22</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23</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24</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25</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26</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27</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28</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29</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30</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31</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32</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33</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34</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35</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36</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37</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38</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39</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40</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41</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42</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43</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44</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45</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46</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47</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48</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49</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50</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51</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52</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53</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54</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55</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56</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57</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58</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59</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60</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7</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61</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62</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63</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64</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65</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66</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67</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8</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9</a:t>
            </a:fld>
            <a:endParaRPr lang="en-US"/>
          </a:p>
        </p:txBody>
      </p:sp>
    </p:spTree>
    <p:extLst>
      <p:ext uri="{BB962C8B-B14F-4D97-AF65-F5344CB8AC3E}">
        <p14:creationId xmlns:p14="http://schemas.microsoft.com/office/powerpoint/2010/main" val="3038056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8FD0BC6-8D0F-4AA6-92ED-A084BB254BA3}" type="slidenum">
              <a:rPr lang="en-US" smtClean="0"/>
              <a:pPr>
                <a:defRPr/>
              </a:pPr>
              <a:t>10</a:t>
            </a:fld>
            <a:endParaRPr lang="en-US"/>
          </a:p>
        </p:txBody>
      </p:sp>
    </p:spTree>
    <p:extLst>
      <p:ext uri="{BB962C8B-B14F-4D97-AF65-F5344CB8AC3E}">
        <p14:creationId xmlns:p14="http://schemas.microsoft.com/office/powerpoint/2010/main" val="3038056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Rectangle 8"/>
          <p:cNvSpPr/>
          <p:nvPr userDrawn="1"/>
        </p:nvSpPr>
        <p:spPr>
          <a:xfrm rot="10800000" flipV="1">
            <a:off x="4191000" y="14514"/>
            <a:ext cx="5255985" cy="3733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rgbClr val="314EA2"/>
              </a:solidFill>
              <a:latin typeface="+mj-lt"/>
            </a:endParaRPr>
          </a:p>
          <a:p>
            <a:pPr algn="ctr"/>
            <a:r>
              <a:rPr lang="en-IN" sz="5400" b="1" dirty="0">
                <a:solidFill>
                  <a:srgbClr val="2053A5"/>
                </a:solidFill>
                <a:latin typeface="+mj-lt"/>
              </a:rPr>
              <a:t>HTML5,</a:t>
            </a:r>
            <a:r>
              <a:rPr lang="en-IN" sz="6600" b="1" baseline="0" dirty="0">
                <a:solidFill>
                  <a:srgbClr val="2053A5"/>
                </a:solidFill>
                <a:latin typeface="+mj-lt"/>
              </a:rPr>
              <a:t> </a:t>
            </a:r>
            <a:r>
              <a:rPr lang="en-IN" sz="5400" b="1" baseline="0" dirty="0">
                <a:solidFill>
                  <a:srgbClr val="2053A5"/>
                </a:solidFill>
                <a:latin typeface="+mj-lt"/>
              </a:rPr>
              <a:t>CSS3, and JavaScript</a:t>
            </a:r>
          </a:p>
          <a:p>
            <a:pPr algn="ctr"/>
            <a:r>
              <a:rPr lang="en-IN" sz="4800" b="1" baseline="0" dirty="0">
                <a:solidFill>
                  <a:srgbClr val="2053A5"/>
                </a:solidFill>
                <a:latin typeface="+mj-lt"/>
              </a:rPr>
              <a:t>6</a:t>
            </a:r>
            <a:r>
              <a:rPr lang="en-IN" sz="4800" b="1" baseline="30000" dirty="0">
                <a:solidFill>
                  <a:srgbClr val="2053A5"/>
                </a:solidFill>
                <a:latin typeface="+mj-lt"/>
              </a:rPr>
              <a:t>th</a:t>
            </a:r>
            <a:r>
              <a:rPr lang="en-IN" sz="5400" b="1" baseline="0" dirty="0">
                <a:solidFill>
                  <a:srgbClr val="2053A5"/>
                </a:solidFill>
                <a:latin typeface="+mj-lt"/>
              </a:rPr>
              <a:t> </a:t>
            </a:r>
            <a:r>
              <a:rPr lang="en-IN" sz="4800" b="1" baseline="0" dirty="0">
                <a:solidFill>
                  <a:srgbClr val="2053A5"/>
                </a:solidFill>
                <a:latin typeface="+mj-lt"/>
              </a:rPr>
              <a:t>Edition</a:t>
            </a:r>
            <a:endParaRPr lang="en-US" sz="4800" b="1" dirty="0">
              <a:solidFill>
                <a:srgbClr val="2053A5"/>
              </a:solidFill>
              <a:latin typeface="+mj-lt"/>
            </a:endParaRPr>
          </a:p>
        </p:txBody>
      </p:sp>
      <p:sp>
        <p:nvSpPr>
          <p:cNvPr id="12" name="Rectangle 11"/>
          <p:cNvSpPr/>
          <p:nvPr userDrawn="1"/>
        </p:nvSpPr>
        <p:spPr>
          <a:xfrm rot="10800000" flipV="1">
            <a:off x="18143" y="5562600"/>
            <a:ext cx="9020630" cy="99060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kern="1200" dirty="0" smtClean="0">
                <a:solidFill>
                  <a:srgbClr val="2053A5"/>
                </a:solidFill>
                <a:latin typeface="+mn-lt"/>
                <a:ea typeface="+mn-ea"/>
                <a:cs typeface="+mn-cs"/>
              </a:rPr>
              <a:t>Exploring</a:t>
            </a:r>
            <a:r>
              <a:rPr lang="en-US" sz="4400" b="1" kern="1200" baseline="0" dirty="0" smtClean="0">
                <a:solidFill>
                  <a:srgbClr val="2053A5"/>
                </a:solidFill>
                <a:latin typeface="+mn-lt"/>
                <a:ea typeface="+mn-ea"/>
                <a:cs typeface="+mn-cs"/>
              </a:rPr>
              <a:t> Object-Based Programming</a:t>
            </a:r>
            <a:endParaRPr lang="en-US" sz="4400" b="1" kern="1200" dirty="0">
              <a:solidFill>
                <a:srgbClr val="2053A5"/>
              </a:solidFill>
              <a:latin typeface="+mn-lt"/>
              <a:ea typeface="+mn-ea"/>
              <a:cs typeface="+mn-cs"/>
            </a:endParaRPr>
          </a:p>
        </p:txBody>
      </p:sp>
      <p:sp>
        <p:nvSpPr>
          <p:cNvPr id="13" name="Rectangle 12"/>
          <p:cNvSpPr/>
          <p:nvPr userDrawn="1"/>
        </p:nvSpPr>
        <p:spPr>
          <a:xfrm rot="10800000" flipV="1">
            <a:off x="1168400" y="4805540"/>
            <a:ext cx="6720115" cy="800099"/>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2053A5"/>
                </a:solidFill>
              </a:rPr>
              <a:t>Tutorial </a:t>
            </a:r>
            <a:r>
              <a:rPr lang="en-US" sz="4800" b="1" dirty="0" smtClean="0">
                <a:solidFill>
                  <a:srgbClr val="2053A5"/>
                </a:solidFill>
              </a:rPr>
              <a:t>14</a:t>
            </a:r>
            <a:endParaRPr lang="en-US" sz="4800" b="1" dirty="0">
              <a:solidFill>
                <a:srgbClr val="2053A5"/>
              </a:solidFill>
              <a:latin typeface="+mj-lt"/>
            </a:endParaRPr>
          </a:p>
        </p:txBody>
      </p:sp>
      <p:pic>
        <p:nvPicPr>
          <p:cNvPr id="2" name="Picture 1">
            <a:extLst>
              <a:ext uri="{FF2B5EF4-FFF2-40B4-BE49-F238E27FC236}">
                <a16:creationId xmlns:a16="http://schemas.microsoft.com/office/drawing/2014/main" xmlns="" id="{C1EA7C5C-30A1-410F-A288-B3BEC7BA54EF}"/>
              </a:ext>
            </a:extLst>
          </p:cNvPr>
          <p:cNvPicPr>
            <a:picLocks noChangeAspect="1"/>
          </p:cNvPicPr>
          <p:nvPr userDrawn="1"/>
        </p:nvPicPr>
        <p:blipFill>
          <a:blip r:embed="rId2"/>
          <a:stretch>
            <a:fillRect/>
          </a:stretch>
        </p:blipFill>
        <p:spPr>
          <a:xfrm>
            <a:off x="0" y="0"/>
            <a:ext cx="4630057" cy="4211320"/>
          </a:xfrm>
          <a:prstGeom prst="rect">
            <a:avLst/>
          </a:prstGeom>
        </p:spPr>
      </p:pic>
      <p:sp>
        <p:nvSpPr>
          <p:cNvPr id="10" name="Title Placeholder 1"/>
          <p:cNvSpPr txBox="1">
            <a:spLocks/>
          </p:cNvSpPr>
          <p:nvPr userDrawn="1"/>
        </p:nvSpPr>
        <p:spPr bwMode="auto">
          <a:xfrm>
            <a:off x="0" y="4211320"/>
            <a:ext cx="9144000" cy="294053"/>
          </a:xfrm>
          <a:prstGeom prst="rect">
            <a:avLst/>
          </a:prstGeom>
          <a:solidFill>
            <a:srgbClr val="2053A5"/>
          </a:solidFill>
          <a:ln w="9525">
            <a:noFill/>
            <a:miter lim="800000"/>
            <a:headEnd/>
            <a:tailEnd/>
          </a:ln>
        </p:spPr>
        <p:txBody>
          <a:bodyPr vert="horz" wrap="square" lIns="91440" tIns="45720" rIns="91440" bIns="45720" numCol="1" anchor="ctr"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5400" b="1">
                <a:solidFill>
                  <a:schemeClr val="tx2"/>
                </a:solidFill>
                <a:latin typeface="Niagara Engraved" panose="04020502070703030202" pitchFamily="82" charset="0"/>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a:lstStyle>
          <a:p>
            <a:pPr algn="l"/>
            <a:endParaRPr lang="en-US" sz="1100" kern="0" dirty="0">
              <a:solidFill>
                <a:srgbClr val="E2DE9E"/>
              </a:solidFill>
              <a:latin typeface="Cambria" panose="02040503050406030204" pitchFamily="18" charset="0"/>
              <a:ea typeface="BatangChe" pitchFamily="49" charset="-127"/>
              <a:cs typeface="Arial" pitchFamily="34" charset="0"/>
            </a:endParaRPr>
          </a:p>
        </p:txBody>
      </p:sp>
      <p:sp>
        <p:nvSpPr>
          <p:cNvPr id="11" name="Rectangle 10"/>
          <p:cNvSpPr/>
          <p:nvPr userDrawn="1"/>
        </p:nvSpPr>
        <p:spPr>
          <a:xfrm>
            <a:off x="4696" y="6595792"/>
            <a:ext cx="708848" cy="261610"/>
          </a:xfrm>
          <a:prstGeom prst="rect">
            <a:avLst/>
          </a:prstGeom>
        </p:spPr>
        <p:txBody>
          <a:bodyPr wrap="none">
            <a:spAutoFit/>
          </a:bodyPr>
          <a:lstStyle/>
          <a:p>
            <a:pPr marL="0" indent="0">
              <a:buFont typeface="Arial" panose="020B0604020202020204" pitchFamily="34" charset="0"/>
              <a:buNone/>
            </a:pPr>
            <a:r>
              <a:rPr lang="en-US" sz="1100" b="1" kern="0" dirty="0" smtClean="0">
                <a:solidFill>
                  <a:srgbClr val="2053A5"/>
                </a:solidFill>
                <a:latin typeface="Cambria" panose="02040503050406030204" pitchFamily="18" charset="0"/>
              </a:rPr>
              <a:t>     Carey</a:t>
            </a:r>
            <a:endParaRPr lang="en-IN" sz="1100" b="1" dirty="0">
              <a:solidFill>
                <a:srgbClr val="2053A5"/>
              </a:solidFill>
              <a:latin typeface="Cambria" panose="02040503050406030204" pitchFamily="18" charset="0"/>
            </a:endParaRPr>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19200"/>
            <a:ext cx="8229600" cy="4906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7E68308-05FC-4E0E-B40C-6888CC4CB716}" type="slidenum">
              <a:rPr lang="en-US" smtClean="0"/>
              <a:pPr>
                <a:defRPr/>
              </a:pPr>
              <a:t>‹#›</a:t>
            </a:fld>
            <a:endParaRPr lang="en-US"/>
          </a:p>
        </p:txBody>
      </p:sp>
      <p:sp>
        <p:nvSpPr>
          <p:cNvPr id="6"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2171700" cy="5973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362700" cy="59737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2DF1A2F-29E8-4233-ACB0-F4A965379721}" type="slidenum">
              <a:rPr lang="en-US" smtClean="0"/>
              <a:pPr>
                <a:defRPr/>
              </a:pPr>
              <a:t>‹#›</a:t>
            </a:fld>
            <a:endParaRPr lang="en-US"/>
          </a:p>
        </p:txBody>
      </p:sp>
      <p:sp>
        <p:nvSpPr>
          <p:cNvPr id="6"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05800" cy="944563"/>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8176FCD-123C-43DF-9841-58750E1848FB}" type="slidenum">
              <a:rPr lang="en-US"/>
              <a:pPr>
                <a:defRPr/>
              </a:pPr>
              <a:t>‹#›</a:t>
            </a:fld>
            <a:endParaRPr lang="en-US" dirty="0"/>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1219200"/>
            <a:ext cx="8305800" cy="4906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D088EE75-1E5F-46E6-9335-A082CDF6502C}" type="slidenum">
              <a:rPr lang="en-US" smtClean="0"/>
              <a:pPr>
                <a:defRPr/>
              </a:pPr>
              <a:t>‹#›</a:t>
            </a:fld>
            <a:endParaRPr lang="en-US" dirty="0"/>
          </a:p>
        </p:txBody>
      </p:sp>
      <p:cxnSp>
        <p:nvCxnSpPr>
          <p:cNvPr id="6" name="Straight Connector 5"/>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B4267854-6943-4EA1-A35F-6D0D6AF6D24E}" type="slidenum">
              <a:rPr lang="en-US" smtClean="0"/>
              <a:pPr>
                <a:defRPr/>
              </a:pPr>
              <a:t>‹#›</a:t>
            </a:fld>
            <a:endParaRPr lang="en-US"/>
          </a:p>
        </p:txBody>
      </p:sp>
      <p:sp>
        <p:nvSpPr>
          <p:cNvPr id="6"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9600" y="1219200"/>
            <a:ext cx="4267200" cy="4906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E9069E21-BE48-430B-900D-611290B0DBE4}" type="slidenum">
              <a:rPr lang="en-US" smtClean="0"/>
              <a:pPr>
                <a:defRPr/>
              </a:pPr>
              <a:t>‹#›</a:t>
            </a:fld>
            <a:endParaRPr lang="en-US"/>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3BAE895E-8795-47A2-AC5D-08DF663D8F59}" type="slidenum">
              <a:rPr lang="en-US" smtClean="0"/>
              <a:pPr>
                <a:defRPr/>
              </a:pPr>
              <a:t>‹#›</a:t>
            </a:fld>
            <a:endParaRPr lang="en-US"/>
          </a:p>
        </p:txBody>
      </p:sp>
      <p:sp>
        <p:nvSpPr>
          <p:cNvPr id="9" name="Footer Placeholder 4"/>
          <p:cNvSpPr>
            <a:spLocks noGrp="1"/>
          </p:cNvSpPr>
          <p:nvPr>
            <p:ph type="ftr" sz="quarter" idx="12"/>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944563"/>
          </a:xfrm>
          <a:prstGeom prst="rect">
            <a:avLst/>
          </a:prstGeom>
        </p:spPr>
        <p:txBody>
          <a:bodyPr/>
          <a:lstStyle/>
          <a:p>
            <a:r>
              <a:rPr lang="en-US"/>
              <a:t>Click to edit Master title style</a:t>
            </a:r>
          </a:p>
        </p:txBody>
      </p:sp>
      <p:sp>
        <p:nvSpPr>
          <p:cNvPr id="4"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793D0548-38AA-46C2-A9F1-2327DE349312}" type="slidenum">
              <a:rPr lang="en-US" smtClean="0"/>
              <a:pPr>
                <a:defRPr/>
              </a:pPr>
              <a:t>‹#›</a:t>
            </a:fld>
            <a:endParaRPr lang="en-US"/>
          </a:p>
        </p:txBody>
      </p:sp>
      <p:sp>
        <p:nvSpPr>
          <p:cNvPr id="5"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4DADDAD3-53C8-432F-AA8D-8B36CD6B77D3}" type="slidenum">
              <a:rPr lang="en-US" smtClean="0"/>
              <a:pPr>
                <a:defRPr/>
              </a:pPr>
              <a:t>‹#›</a:t>
            </a:fld>
            <a:endParaRPr lang="en-US"/>
          </a:p>
        </p:txBody>
      </p:sp>
      <p:sp>
        <p:nvSpPr>
          <p:cNvPr id="4"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170FCC15-0FF2-464A-88D5-4891C16B5D27}" type="slidenum">
              <a:rPr lang="en-US" smtClean="0"/>
              <a:pPr>
                <a:defRPr/>
              </a:pPr>
              <a:t>‹#›</a:t>
            </a:fld>
            <a:endParaRPr lang="en-US"/>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11"/>
          </p:nvPr>
        </p:nvSpPr>
        <p:spPr>
          <a:xfrm>
            <a:off x="8382000" y="6400800"/>
            <a:ext cx="533400" cy="457200"/>
          </a:xfrm>
          <a:prstGeom prst="rect">
            <a:avLst/>
          </a:prstGeom>
        </p:spPr>
        <p:txBody>
          <a:bodyPr/>
          <a:lstStyle>
            <a:lvl1pPr>
              <a:defRPr/>
            </a:lvl1pPr>
          </a:lstStyle>
          <a:p>
            <a:pPr>
              <a:defRPr/>
            </a:pPr>
            <a:fld id="{AAD0E3A4-01D6-4927-AB27-24638F64E5B0}" type="slidenum">
              <a:rPr lang="en-US" smtClean="0"/>
              <a:pPr>
                <a:defRPr/>
              </a:pPr>
              <a:t>‹#›</a:t>
            </a:fld>
            <a:endParaRPr lang="en-US"/>
          </a:p>
        </p:txBody>
      </p:sp>
      <p:sp>
        <p:nvSpPr>
          <p:cNvPr id="7"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and CSS3, 7th Edition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8763000" y="0"/>
            <a:ext cx="381000" cy="6858000"/>
          </a:xfrm>
          <a:prstGeom prst="rect">
            <a:avLst/>
          </a:prstGeom>
          <a:solidFill>
            <a:srgbClr val="2053A5"/>
          </a:solidFill>
          <a:ln>
            <a:noFill/>
          </a:ln>
          <a:effectLst>
            <a:innerShdw blurRad="63500" dist="508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381000" cy="6858000"/>
          </a:xfrm>
          <a:prstGeom prst="rect">
            <a:avLst/>
          </a:prstGeom>
          <a:solidFill>
            <a:srgbClr val="2053A5"/>
          </a:solidFill>
          <a:ln>
            <a:noFill/>
          </a:ln>
          <a:effectLst>
            <a:innerShdw blurRad="63500" dist="50800" dir="10800000">
              <a:prstClr val="black">
                <a:alpha val="50000"/>
              </a:prstClr>
            </a:innerShdw>
          </a:effectLst>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3A5"/>
              </a:solidFill>
            </a:endParaRPr>
          </a:p>
        </p:txBody>
      </p:sp>
      <p:cxnSp>
        <p:nvCxnSpPr>
          <p:cNvPr id="21" name="Straight Connector 20"/>
          <p:cNvCxnSpPr/>
          <p:nvPr userDrawn="1"/>
        </p:nvCxnSpPr>
        <p:spPr>
          <a:xfrm>
            <a:off x="304800" y="11430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22" name="Title Placeholder 1"/>
          <p:cNvSpPr>
            <a:spLocks noGrp="1"/>
          </p:cNvSpPr>
          <p:nvPr>
            <p:ph type="title"/>
          </p:nvPr>
        </p:nvSpPr>
        <p:spPr bwMode="auto">
          <a:xfrm>
            <a:off x="457200" y="152400"/>
            <a:ext cx="8305800" cy="944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23" name="Text Placeholder 2"/>
          <p:cNvSpPr>
            <a:spLocks noGrp="1"/>
          </p:cNvSpPr>
          <p:nvPr>
            <p:ph type="body" idx="1"/>
          </p:nvPr>
        </p:nvSpPr>
        <p:spPr bwMode="auto">
          <a:xfrm>
            <a:off x="457200" y="1219200"/>
            <a:ext cx="82296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Footer Placeholder 4"/>
          <p:cNvSpPr>
            <a:spLocks noGrp="1"/>
          </p:cNvSpPr>
          <p:nvPr>
            <p:ph type="ftr" sz="quarter" idx="3"/>
          </p:nvPr>
        </p:nvSpPr>
        <p:spPr>
          <a:xfrm>
            <a:off x="0" y="6400800"/>
            <a:ext cx="8229600" cy="457200"/>
          </a:xfrm>
          <a:prstGeom prst="rect">
            <a:avLst/>
          </a:prstGeom>
        </p:spPr>
        <p:txBody>
          <a:bodyPr vert="horz" wrap="square" lIns="91440" tIns="45720" rIns="91440" bIns="45720" numCol="1" anchor="ctr" anchorCtr="0" compatLnSpc="1">
            <a:prstTxWarp prst="textNoShape">
              <a:avLst/>
            </a:prstTxWarp>
          </a:bodyPr>
          <a:lstStyle>
            <a:lvl1pPr>
              <a:defRPr sz="1200" b="1" smtClean="0">
                <a:solidFill>
                  <a:schemeClr val="tx1"/>
                </a:solidFill>
                <a:latin typeface="+mn-lt"/>
              </a:defRPr>
            </a:lvl1pPr>
          </a:lstStyle>
          <a:p>
            <a:pPr>
              <a:defRPr/>
            </a:pPr>
            <a:r>
              <a:rPr lang="en-US" dirty="0"/>
              <a:t>         New Perspectives on HTML5, CSS3, and JavaScript, 6th Edition</a:t>
            </a:r>
          </a:p>
        </p:txBody>
      </p:sp>
      <p:sp>
        <p:nvSpPr>
          <p:cNvPr id="25" name="Slide Number Placeholder 5"/>
          <p:cNvSpPr>
            <a:spLocks noGrp="1"/>
          </p:cNvSpPr>
          <p:nvPr>
            <p:ph type="sldNum" sz="quarter" idx="4"/>
          </p:nvPr>
        </p:nvSpPr>
        <p:spPr>
          <a:xfrm>
            <a:off x="8458200" y="6553200"/>
            <a:ext cx="533400" cy="457200"/>
          </a:xfrm>
          <a:prstGeom prst="rect">
            <a:avLst/>
          </a:prstGeom>
        </p:spPr>
        <p:txBody>
          <a:bodyPr vert="horz" lIns="91440" tIns="45720" rIns="91440" bIns="45720" rtlCol="0" anchor="ctr"/>
          <a:lstStyle>
            <a:lvl1pPr algn="r" fontAlgn="auto">
              <a:spcBef>
                <a:spcPts val="0"/>
              </a:spcBef>
              <a:spcAft>
                <a:spcPts val="0"/>
              </a:spcAft>
              <a:defRPr sz="1200" b="1" smtClean="0">
                <a:latin typeface="+mn-lt"/>
                <a:cs typeface="+mn-cs"/>
              </a:defRPr>
            </a:lvl1pPr>
          </a:lstStyle>
          <a:p>
            <a:pPr>
              <a:defRPr/>
            </a:pPr>
            <a:fld id="{B725BB79-D32A-467B-BABB-CD11575A6E11}" type="slidenum">
              <a:rPr lang="en-US" smtClean="0"/>
              <a:pPr>
                <a:defRPr/>
              </a:pPr>
              <a:t>‹#›</a:t>
            </a:fld>
            <a:endParaRPr lang="en-US" dirty="0"/>
          </a:p>
        </p:txBody>
      </p:sp>
      <p:sp>
        <p:nvSpPr>
          <p:cNvPr id="26"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7"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28"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cxnSp>
        <p:nvCxnSpPr>
          <p:cNvPr id="29" name="Straight Connector 28"/>
          <p:cNvCxnSpPr/>
          <p:nvPr userDrawn="1"/>
        </p:nvCxnSpPr>
        <p:spPr>
          <a:xfrm>
            <a:off x="304800" y="6400800"/>
            <a:ext cx="8534400" cy="0"/>
          </a:xfrm>
          <a:prstGeom prst="line">
            <a:avLst/>
          </a:prstGeom>
        </p:spPr>
        <p:style>
          <a:lnRef idx="1">
            <a:schemeClr val="dk1"/>
          </a:lnRef>
          <a:fillRef idx="0">
            <a:schemeClr val="dk1"/>
          </a:fillRef>
          <a:effectRef idx="0">
            <a:schemeClr val="dk1"/>
          </a:effectRef>
          <a:fontRef idx="minor">
            <a:schemeClr val="tx1"/>
          </a:fontRef>
        </p:style>
      </p:cxnSp>
      <p:sp>
        <p:nvSpPr>
          <p:cNvPr id="30"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
        <p:nvSpPr>
          <p:cNvPr id="31" name="Text Box 11"/>
          <p:cNvSpPr txBox="1">
            <a:spLocks noChangeArrowheads="1"/>
          </p:cNvSpPr>
          <p:nvPr userDrawn="1"/>
        </p:nvSpPr>
        <p:spPr bwMode="auto">
          <a:xfrm>
            <a:off x="8248650" y="381000"/>
            <a:ext cx="590550" cy="457200"/>
          </a:xfrm>
          <a:prstGeom prst="rect">
            <a:avLst/>
          </a:prstGeom>
          <a:noFill/>
          <a:ln w="9525">
            <a:noFill/>
            <a:miter lim="800000"/>
            <a:headEnd/>
            <a:tailEnd/>
          </a:ln>
          <a:effectLst/>
        </p:spPr>
        <p:txBody>
          <a:bodyPr wrap="none">
            <a:spAutoFit/>
          </a:bodyPr>
          <a:lstStyle/>
          <a:p>
            <a:pPr>
              <a:defRPr/>
            </a:pPr>
            <a:r>
              <a:rPr lang="en-US" sz="2400" b="1">
                <a:solidFill>
                  <a:schemeClr val="bg1"/>
                </a:solidFill>
                <a:latin typeface="Times New Roman" pitchFamily="18" charset="0"/>
              </a:rPr>
              <a:t>XP</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dt="0"/>
  <p:txStyles>
    <p:titleStyle>
      <a:lvl1pPr algn="l" rtl="0" eaLnBrk="1" fontAlgn="base" hangingPunct="1">
        <a:spcBef>
          <a:spcPct val="0"/>
        </a:spcBef>
        <a:spcAft>
          <a:spcPct val="0"/>
        </a:spcAft>
        <a:defRPr sz="4400" b="1">
          <a:solidFill>
            <a:srgbClr val="20409A"/>
          </a:solidFill>
          <a:latin typeface="+mj-lt"/>
          <a:ea typeface="+mj-ea"/>
          <a:cs typeface="+mj-cs"/>
        </a:defRPr>
      </a:lvl1pPr>
      <a:lvl2pPr algn="l" rtl="0" eaLnBrk="1" fontAlgn="base" hangingPunct="1">
        <a:spcBef>
          <a:spcPct val="0"/>
        </a:spcBef>
        <a:spcAft>
          <a:spcPct val="0"/>
        </a:spcAft>
        <a:defRPr sz="4400">
          <a:solidFill>
            <a:schemeClr val="tx1"/>
          </a:solidFill>
          <a:latin typeface="Calibri" pitchFamily="34" charset="0"/>
        </a:defRPr>
      </a:lvl2pPr>
      <a:lvl3pPr algn="l" rtl="0" eaLnBrk="1" fontAlgn="base" hangingPunct="1">
        <a:spcBef>
          <a:spcPct val="0"/>
        </a:spcBef>
        <a:spcAft>
          <a:spcPct val="0"/>
        </a:spcAft>
        <a:defRPr sz="4400">
          <a:solidFill>
            <a:schemeClr val="tx1"/>
          </a:solidFill>
          <a:latin typeface="Calibri" pitchFamily="34" charset="0"/>
        </a:defRPr>
      </a:lvl3pPr>
      <a:lvl4pPr algn="l" rtl="0" eaLnBrk="1" fontAlgn="base" hangingPunct="1">
        <a:spcBef>
          <a:spcPct val="0"/>
        </a:spcBef>
        <a:spcAft>
          <a:spcPct val="0"/>
        </a:spcAft>
        <a:defRPr sz="4400">
          <a:solidFill>
            <a:schemeClr val="tx1"/>
          </a:solidFill>
          <a:latin typeface="Calibri" pitchFamily="34" charset="0"/>
        </a:defRPr>
      </a:lvl4pPr>
      <a:lvl5pPr algn="l" rtl="0" eaLnBrk="1" fontAlgn="base" hangingPunct="1">
        <a:spcBef>
          <a:spcPct val="0"/>
        </a:spcBef>
        <a:spcAft>
          <a:spcPct val="0"/>
        </a:spcAft>
        <a:defRPr sz="4400">
          <a:solidFill>
            <a:schemeClr val="tx1"/>
          </a:solidFill>
          <a:latin typeface="Calibri" pitchFamily="34" charset="0"/>
        </a:defRPr>
      </a:lvl5pPr>
      <a:lvl6pPr marL="457200" algn="l" rtl="0" eaLnBrk="1" fontAlgn="base" hangingPunct="1">
        <a:spcBef>
          <a:spcPct val="0"/>
        </a:spcBef>
        <a:spcAft>
          <a:spcPct val="0"/>
        </a:spcAft>
        <a:defRPr sz="4400">
          <a:solidFill>
            <a:schemeClr val="tx1"/>
          </a:solidFill>
          <a:latin typeface="Calibri" pitchFamily="34" charset="0"/>
        </a:defRPr>
      </a:lvl6pPr>
      <a:lvl7pPr marL="914400" algn="l" rtl="0" eaLnBrk="1" fontAlgn="base" hangingPunct="1">
        <a:spcBef>
          <a:spcPct val="0"/>
        </a:spcBef>
        <a:spcAft>
          <a:spcPct val="0"/>
        </a:spcAft>
        <a:defRPr sz="4400">
          <a:solidFill>
            <a:schemeClr val="tx1"/>
          </a:solidFill>
          <a:latin typeface="Calibri" pitchFamily="34" charset="0"/>
        </a:defRPr>
      </a:lvl7pPr>
      <a:lvl8pPr marL="1371600" algn="l" rtl="0" eaLnBrk="1" fontAlgn="base" hangingPunct="1">
        <a:spcBef>
          <a:spcPct val="0"/>
        </a:spcBef>
        <a:spcAft>
          <a:spcPct val="0"/>
        </a:spcAft>
        <a:defRPr sz="4400">
          <a:solidFill>
            <a:schemeClr val="tx1"/>
          </a:solidFill>
          <a:latin typeface="Calibri" pitchFamily="34" charset="0"/>
        </a:defRPr>
      </a:lvl8pPr>
      <a:lvl9pPr marL="1828800" algn="l"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Clr>
          <a:srgbClr val="20409A"/>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20409A"/>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20409A"/>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20409A"/>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a:t>
            </a:r>
            <a:r>
              <a:rPr lang="en-US" sz="3600" dirty="0" smtClean="0"/>
              <a:t>6)</a:t>
            </a:r>
            <a:endParaRPr lang="en-US" sz="3600" dirty="0"/>
          </a:p>
        </p:txBody>
      </p:sp>
      <p:sp>
        <p:nvSpPr>
          <p:cNvPr id="27650" name="Rectangle 3"/>
          <p:cNvSpPr>
            <a:spLocks noGrp="1" noChangeArrowheads="1"/>
          </p:cNvSpPr>
          <p:nvPr>
            <p:ph idx="1"/>
          </p:nvPr>
        </p:nvSpPr>
        <p:spPr/>
        <p:txBody>
          <a:bodyPr/>
          <a:lstStyle/>
          <a:p>
            <a:r>
              <a:rPr lang="en-IN" dirty="0"/>
              <a:t>Elements on the Draw Poker page perform the following tasks:</a:t>
            </a:r>
          </a:p>
          <a:p>
            <a:pPr lvl="1"/>
            <a:r>
              <a:rPr lang="en-IN" dirty="0" smtClean="0"/>
              <a:t>Deal </a:t>
            </a:r>
            <a:r>
              <a:rPr lang="en-IN" dirty="0"/>
              <a:t>button deals five cards from the poker deck into the player’s hand</a:t>
            </a:r>
          </a:p>
          <a:p>
            <a:pPr lvl="1"/>
            <a:r>
              <a:rPr lang="en-IN" dirty="0" smtClean="0"/>
              <a:t>Draw </a:t>
            </a:r>
            <a:r>
              <a:rPr lang="en-IN" dirty="0"/>
              <a:t>button replaces all selected cards in the player’s hand with new cards from the deck</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10</a:t>
            </a:fld>
            <a:endParaRPr lang="en-US"/>
          </a:p>
        </p:txBody>
      </p:sp>
    </p:spTree>
    <p:extLst>
      <p:ext uri="{BB962C8B-B14F-4D97-AF65-F5344CB8AC3E}">
        <p14:creationId xmlns:p14="http://schemas.microsoft.com/office/powerpoint/2010/main" val="2434549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a:t>
            </a:r>
            <a:r>
              <a:rPr lang="en-US" sz="3600" dirty="0" smtClean="0"/>
              <a:t>7)</a:t>
            </a:r>
            <a:endParaRPr lang="en-US" sz="3600" dirty="0"/>
          </a:p>
        </p:txBody>
      </p:sp>
      <p:sp>
        <p:nvSpPr>
          <p:cNvPr id="27650" name="Rectangle 3"/>
          <p:cNvSpPr>
            <a:spLocks noGrp="1" noChangeArrowheads="1"/>
          </p:cNvSpPr>
          <p:nvPr>
            <p:ph idx="1"/>
          </p:nvPr>
        </p:nvSpPr>
        <p:spPr/>
        <p:txBody>
          <a:bodyPr/>
          <a:lstStyle/>
          <a:p>
            <a:pPr lvl="1"/>
            <a:r>
              <a:rPr lang="en-IN" dirty="0" smtClean="0"/>
              <a:t>Stand </a:t>
            </a:r>
            <a:r>
              <a:rPr lang="en-IN" dirty="0"/>
              <a:t>button signals to the dealer that the player wants to keep all the cards in the dealt hand</a:t>
            </a:r>
          </a:p>
          <a:p>
            <a:pPr lvl="1"/>
            <a:r>
              <a:rPr lang="en-IN" dirty="0" smtClean="0"/>
              <a:t>Reset </a:t>
            </a:r>
            <a:r>
              <a:rPr lang="en-IN" dirty="0"/>
              <a:t>button restarts the game with a fresh pot, resetting the bank value to $500</a:t>
            </a:r>
          </a:p>
          <a:p>
            <a:pPr lvl="1"/>
            <a:r>
              <a:rPr lang="en-IN" dirty="0" smtClean="0"/>
              <a:t>Bet </a:t>
            </a:r>
            <a:r>
              <a:rPr lang="en-IN" dirty="0"/>
              <a:t>selection list places the bet before the next hand is dealt</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11</a:t>
            </a:fld>
            <a:endParaRPr lang="en-US"/>
          </a:p>
        </p:txBody>
      </p:sp>
    </p:spTree>
    <p:extLst>
      <p:ext uri="{BB962C8B-B14F-4D97-AF65-F5344CB8AC3E}">
        <p14:creationId xmlns:p14="http://schemas.microsoft.com/office/powerpoint/2010/main" val="2657541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a:t>
            </a:r>
            <a:r>
              <a:rPr lang="en-US" sz="3600" dirty="0" smtClean="0"/>
              <a:t>8)</a:t>
            </a:r>
            <a:endParaRPr lang="en-US" sz="3600" dirty="0"/>
          </a:p>
        </p:txBody>
      </p:sp>
      <p:sp>
        <p:nvSpPr>
          <p:cNvPr id="27650" name="Rectangle 3"/>
          <p:cNvSpPr>
            <a:spLocks noGrp="1" noChangeArrowheads="1"/>
          </p:cNvSpPr>
          <p:nvPr>
            <p:ph idx="1"/>
          </p:nvPr>
        </p:nvSpPr>
        <p:spPr/>
        <p:txBody>
          <a:bodyPr/>
          <a:lstStyle/>
          <a:p>
            <a:r>
              <a:rPr lang="en-IN" dirty="0"/>
              <a:t>The Deal, Draw, and Stand buttons and the Bet selection list will be turned on and off depending on the state of the game</a:t>
            </a:r>
          </a:p>
          <a:p>
            <a:r>
              <a:rPr lang="en-IN" dirty="0"/>
              <a:t>The Draw and Stand buttons are disabled before the deal</a:t>
            </a:r>
          </a:p>
          <a:p>
            <a:r>
              <a:rPr lang="en-IN" dirty="0"/>
              <a:t>The Deal button and Bet selection list are disabled while the current hand is in play</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12</a:t>
            </a:fld>
            <a:endParaRPr lang="en-US"/>
          </a:p>
        </p:txBody>
      </p:sp>
    </p:spTree>
    <p:extLst>
      <p:ext uri="{BB962C8B-B14F-4D97-AF65-F5344CB8AC3E}">
        <p14:creationId xmlns:p14="http://schemas.microsoft.com/office/powerpoint/2010/main" val="1407879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a:t>
            </a:r>
            <a:r>
              <a:rPr lang="en-US" sz="3600" dirty="0" smtClean="0"/>
              <a:t>9) </a:t>
            </a:r>
            <a:endParaRPr lang="en-US" sz="3600" dirty="0"/>
          </a:p>
        </p:txBody>
      </p:sp>
      <p:sp>
        <p:nvSpPr>
          <p:cNvPr id="27650" name="Rectangle 3"/>
          <p:cNvSpPr>
            <a:spLocks noGrp="1" noChangeArrowheads="1"/>
          </p:cNvSpPr>
          <p:nvPr>
            <p:ph idx="1"/>
          </p:nvPr>
        </p:nvSpPr>
        <p:spPr/>
        <p:txBody>
          <a:bodyPr/>
          <a:lstStyle/>
          <a:p>
            <a:r>
              <a:rPr lang="en-IN" dirty="0"/>
              <a:t>To disable and enable the </a:t>
            </a:r>
            <a:r>
              <a:rPr lang="en-IN" dirty="0" smtClean="0"/>
              <a:t>buttons, </a:t>
            </a:r>
            <a:r>
              <a:rPr lang="en-IN" dirty="0"/>
              <a:t>nest the required functions within the </a:t>
            </a:r>
            <a:r>
              <a:rPr lang="en-IN" sz="2600" dirty="0" err="1">
                <a:latin typeface="Courier New" pitchFamily="49" charset="0"/>
                <a:cs typeface="Courier New" pitchFamily="49" charset="0"/>
              </a:rPr>
              <a:t>playDrawPoker</a:t>
            </a:r>
            <a:r>
              <a:rPr lang="en-IN" sz="2600" dirty="0">
                <a:latin typeface="Courier New" pitchFamily="49" charset="0"/>
                <a:cs typeface="Courier New" pitchFamily="49" charset="0"/>
              </a:rPr>
              <a:t>()</a:t>
            </a:r>
            <a:r>
              <a:rPr lang="en-IN" dirty="0"/>
              <a:t> </a:t>
            </a:r>
            <a:r>
              <a:rPr lang="en-IN" dirty="0" smtClean="0"/>
              <a:t>function</a:t>
            </a:r>
          </a:p>
          <a:p>
            <a:r>
              <a:rPr lang="en-IN" dirty="0" smtClean="0"/>
              <a:t>The </a:t>
            </a:r>
            <a:r>
              <a:rPr lang="en-IN" dirty="0"/>
              <a:t>functions </a:t>
            </a:r>
            <a:r>
              <a:rPr lang="en-IN" dirty="0" smtClean="0"/>
              <a:t>for </a:t>
            </a:r>
            <a:r>
              <a:rPr lang="en-IN" dirty="0"/>
              <a:t>disabling or enabling the selected </a:t>
            </a:r>
            <a:r>
              <a:rPr lang="en-IN" dirty="0" smtClean="0"/>
              <a:t>object also </a:t>
            </a:r>
            <a:r>
              <a:rPr lang="en-IN" dirty="0"/>
              <a:t>set </a:t>
            </a:r>
            <a:r>
              <a:rPr lang="en-IN" dirty="0" smtClean="0"/>
              <a:t>the opacity </a:t>
            </a:r>
            <a:r>
              <a:rPr lang="en-IN" dirty="0"/>
              <a:t>style </a:t>
            </a:r>
            <a:r>
              <a:rPr lang="en-IN" dirty="0" smtClean="0"/>
              <a:t>of the selected object</a:t>
            </a:r>
          </a:p>
          <a:p>
            <a:r>
              <a:rPr lang="en-IN" dirty="0" smtClean="0"/>
              <a:t>Disabled </a:t>
            </a:r>
            <a:r>
              <a:rPr lang="en-IN" dirty="0"/>
              <a:t>objects are semi-transparent on the page</a:t>
            </a:r>
          </a:p>
          <a:p>
            <a:endParaRPr lang="en-IN"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13</a:t>
            </a:fld>
            <a:endParaRPr lang="en-US"/>
          </a:p>
        </p:txBody>
      </p:sp>
    </p:spTree>
    <p:extLst>
      <p:ext uri="{BB962C8B-B14F-4D97-AF65-F5344CB8AC3E}">
        <p14:creationId xmlns:p14="http://schemas.microsoft.com/office/powerpoint/2010/main" val="1301485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a:t>
            </a:r>
            <a:r>
              <a:rPr lang="en-US" sz="3600" dirty="0" smtClean="0"/>
              <a:t>10) </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14</a:t>
            </a:fld>
            <a:endParaRPr lang="en-US"/>
          </a:p>
        </p:txBody>
      </p:sp>
      <p:pic>
        <p:nvPicPr>
          <p:cNvPr id="2" name="Picture 1" descr="This figure explains the process of creating nested functions.&#10;The figure consists of four rectangular boxes and a few lines of code.&#10;The first line of the code reads “function playDrawPoker() {”. The second line of the code reads “var dealButton = document.getElementById(“dealB”);”. The third line of the code reads “var drawButton = document.getElementById(“drawB”);”. The fourth line of the code reads “var standButton = document.getElementById(“standB”);”. The fifth line of the code reads “var resetButton = document.getElementById(“resetB”);”. The sixth line of the code reads “var handValueText = document.getElementById(“handValue”);”. The seventh line of the code reads “var betSelection = document.getElementById(“bet”);”. The eighth line of the code reads var “bankBox = document.getElementById(“bank”);”. The ninth line of the code reads “// Disable Poker Button”. The tenth line of the code reads “function disableObj(obj) {”. The eleventh line of the code reads “obj.disabled = true;”. The twelfth line of the code reads “obj.style.opacity = 0.25;”. The thirteenth line of the code reads “}”. The fourteenth line of the code reads “// Enable Poker Button”. The fifteenth line of the code reads “function enableObj(obj) {”. The sixteenth line of the code reads “obj.disabled = false;”. The seventeenth line of the code reads “obj.style.opacity = 1;”. The eighteenth line of the code reads “}”. The nineteenth line of the code reads “}”.&#10;The first rectangular box labeled “function that disables a button on the form” is positioned on the left side of the code. An arrow originating from this rectangular box points from the ninth line to the thirteenth line of the code.&#10;The second rectangular box labeled “function that enables a button on the form” is positioned below the first rectangular box. An arrow originating from the second rectangular box points from the fourteenth line to the eighteenth line of the code.&#10;The third rectangular box labeled “makes the button semi-transparent” is positioned on the right side of the code. An arrow originating from this rectangular box points to the twelfth line of the code.&#10;The fourth rectangular box labeled “makes the button opaque” is positioned below the third rectangular box. An arrow originating from the fourth rectangular box points to the seventeenth line of the code.&#10;" title="Figure 14-3 Creating nested fun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28" y="1445350"/>
            <a:ext cx="8342122" cy="4617552"/>
          </a:xfrm>
          <a:prstGeom prst="rect">
            <a:avLst/>
          </a:prstGeom>
        </p:spPr>
      </p:pic>
    </p:spTree>
    <p:extLst>
      <p:ext uri="{BB962C8B-B14F-4D97-AF65-F5344CB8AC3E}">
        <p14:creationId xmlns:p14="http://schemas.microsoft.com/office/powerpoint/2010/main" val="28490570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a:t>
            </a:r>
            <a:r>
              <a:rPr lang="en-US" sz="3600" dirty="0" smtClean="0"/>
              <a:t>11)</a:t>
            </a:r>
            <a:endParaRPr lang="en-US" sz="3600" dirty="0"/>
          </a:p>
        </p:txBody>
      </p:sp>
      <p:pic>
        <p:nvPicPr>
          <p:cNvPr id="2" name="Content Placeholder 1" descr="This figure explains the process of enabling and disabling the poker buttons.&#10;The figure consists of two rectangular boxes and a few lines of code.&#10;The first line of the code reads “var betSelection = document.getElementById(“bet”);”. The second line of the code reads “var bankBox = document.getElementById(“bank”);”. The third line of the code reads “// Enable the Draw and Stand buttons after the deal”. The fourth line of the code reads “dealButton.addEventListener(“click”, function() {”. The fifth line of the code reads “disableObj(dealButton);”. The sixth line of the code reads “disableObj(betSelection);”.&#10;The seventh line of the code reads “enableObj(drawButton);”. The eighth line of the code reads “enableObj(standButton);”. The ninth line of the code reads “});”. The tenth line of the code reads “// Enable the Deal and Bet options when the current hand ends”. The eleventh line of the code reads “drawButton.addEventListener(“click”, function() {”. The twelfth line of the code reads “enableObj(dealButton);”. The thirteenth line of the code reads “enableObj(betSelection);”. The fourteenth line of the code reads “disableObj(drawButton);”. The fifteenth line of the code reads “disableObj(standButton);”. The sixteenth line of the code reads “});”. &#10;The seventeenth line of the code reads “standButton.addEventListener(“click”, function() {”. The eighteenth line of the code reads “enableObj(dealButton);”. The nineteenth line of the code reads “enableObj(betSelection);”. The twentieth line of the code reads “disableObj(drawButton);”. The twenty-first line of the code reads “disableObj(standButton);”. The twenty-second line of the code reads “});”.&#10;The first rectangular box labeled “clicking the Deal button starts a new hand and enables only the Draw and Stand buttons” is positioned on the left side of the code. An arrow originating from this rectangular box points from the fourth line to the ninth line of the code.&#10;The second rectangular box labeled “clicking the Draw or Stand buttons ends the current hand and enables only the Deal button and the Bet selection list” is positioned below the first rectangular box. An arrow originating from the second rectangular box points from the eleventh line to the twenty-second line of the code.&#10;" title="Figure 14-4 Enabling and disabling the poker button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905" y="1219200"/>
            <a:ext cx="7714390" cy="4906963"/>
          </a:xfrm>
        </p:spPr>
      </p:pic>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15</a:t>
            </a:fld>
            <a:endParaRPr lang="en-US"/>
          </a:p>
        </p:txBody>
      </p:sp>
    </p:spTree>
    <p:extLst>
      <p:ext uri="{BB962C8B-B14F-4D97-AF65-F5344CB8AC3E}">
        <p14:creationId xmlns:p14="http://schemas.microsoft.com/office/powerpoint/2010/main" val="483415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Introducing Custom Objects </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16</a:t>
            </a:fld>
            <a:endParaRPr lang="en-US"/>
          </a:p>
        </p:txBody>
      </p:sp>
      <p:sp>
        <p:nvSpPr>
          <p:cNvPr id="3" name="Content Placeholder 2"/>
          <p:cNvSpPr>
            <a:spLocks noGrp="1"/>
          </p:cNvSpPr>
          <p:nvPr>
            <p:ph idx="1"/>
          </p:nvPr>
        </p:nvSpPr>
        <p:spPr/>
        <p:txBody>
          <a:bodyPr/>
          <a:lstStyle/>
          <a:p>
            <a:r>
              <a:rPr lang="en-IN" dirty="0"/>
              <a:t>There are three kinds of JavaScript objects</a:t>
            </a:r>
          </a:p>
          <a:p>
            <a:pPr lvl="1"/>
            <a:r>
              <a:rPr lang="en-IN" b="1" dirty="0"/>
              <a:t>Native objects, </a:t>
            </a:r>
            <a:r>
              <a:rPr lang="en-IN" dirty="0"/>
              <a:t>such as </a:t>
            </a:r>
            <a:r>
              <a:rPr lang="en-IN" sz="2600" dirty="0" smtClean="0">
                <a:latin typeface="Courier New" pitchFamily="49" charset="0"/>
                <a:cs typeface="Courier New" pitchFamily="49" charset="0"/>
              </a:rPr>
              <a:t>Date</a:t>
            </a:r>
            <a:r>
              <a:rPr lang="en-IN" dirty="0" smtClean="0"/>
              <a:t> </a:t>
            </a:r>
            <a:r>
              <a:rPr lang="en-IN" dirty="0"/>
              <a:t>or </a:t>
            </a:r>
            <a:r>
              <a:rPr lang="en-IN" sz="2600" dirty="0">
                <a:latin typeface="Courier New" pitchFamily="49" charset="0"/>
                <a:cs typeface="Courier New" pitchFamily="49" charset="0"/>
              </a:rPr>
              <a:t>Array</a:t>
            </a:r>
            <a:r>
              <a:rPr lang="en-IN" dirty="0"/>
              <a:t> objects, are part of the JavaScript language </a:t>
            </a:r>
          </a:p>
          <a:p>
            <a:pPr lvl="1"/>
            <a:r>
              <a:rPr lang="en-IN" b="1" dirty="0"/>
              <a:t>Host objects </a:t>
            </a:r>
            <a:r>
              <a:rPr lang="en-IN" dirty="0"/>
              <a:t>are objects provided by the browser for use in interacting with the web document and browser, such as the </a:t>
            </a:r>
            <a:r>
              <a:rPr lang="en-IN" sz="2600" dirty="0">
                <a:latin typeface="Courier New" pitchFamily="49" charset="0"/>
                <a:cs typeface="Courier New" pitchFamily="49" charset="0"/>
              </a:rPr>
              <a:t>window</a:t>
            </a:r>
            <a:r>
              <a:rPr lang="en-IN" dirty="0"/>
              <a:t>, </a:t>
            </a:r>
            <a:r>
              <a:rPr lang="en-IN" sz="2600" dirty="0">
                <a:latin typeface="Courier New" pitchFamily="49" charset="0"/>
                <a:cs typeface="Courier New" pitchFamily="49" charset="0"/>
              </a:rPr>
              <a:t>document</a:t>
            </a:r>
            <a:r>
              <a:rPr lang="en-IN" dirty="0"/>
              <a:t>, or </a:t>
            </a:r>
            <a:r>
              <a:rPr lang="en-IN" sz="2600" dirty="0">
                <a:latin typeface="Courier New" pitchFamily="49" charset="0"/>
                <a:cs typeface="Courier New" pitchFamily="49" charset="0"/>
              </a:rPr>
              <a:t>form</a:t>
            </a:r>
            <a:r>
              <a:rPr lang="en-IN" dirty="0"/>
              <a:t> objects</a:t>
            </a:r>
          </a:p>
          <a:p>
            <a:pPr lvl="1"/>
            <a:r>
              <a:rPr lang="en-IN" b="1" dirty="0"/>
              <a:t>Custom objects</a:t>
            </a:r>
            <a:r>
              <a:rPr lang="en-IN" dirty="0"/>
              <a:t>, also known as </a:t>
            </a:r>
            <a:r>
              <a:rPr lang="en-IN" b="1" dirty="0"/>
              <a:t>user-defined objects</a:t>
            </a:r>
            <a:r>
              <a:rPr lang="en-IN" dirty="0"/>
              <a:t>, are objects created by the user for specific programming tasks</a:t>
            </a:r>
          </a:p>
        </p:txBody>
      </p:sp>
    </p:spTree>
    <p:extLst>
      <p:ext uri="{BB962C8B-B14F-4D97-AF65-F5344CB8AC3E}">
        <p14:creationId xmlns:p14="http://schemas.microsoft.com/office/powerpoint/2010/main" val="233791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Introducing Custom </a:t>
            </a:r>
            <a:r>
              <a:rPr lang="en-IN" sz="3600" dirty="0" smtClean="0"/>
              <a:t>Objects (continued 1) </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17</a:t>
            </a:fld>
            <a:endParaRPr lang="en-US"/>
          </a:p>
        </p:txBody>
      </p:sp>
      <p:sp>
        <p:nvSpPr>
          <p:cNvPr id="3" name="Content Placeholder 2"/>
          <p:cNvSpPr>
            <a:spLocks noGrp="1"/>
          </p:cNvSpPr>
          <p:nvPr>
            <p:ph idx="1"/>
          </p:nvPr>
        </p:nvSpPr>
        <p:spPr/>
        <p:txBody>
          <a:bodyPr/>
          <a:lstStyle/>
          <a:p>
            <a:r>
              <a:rPr lang="en-IN" dirty="0" smtClean="0"/>
              <a:t>The </a:t>
            </a:r>
            <a:r>
              <a:rPr lang="en-IN" dirty="0"/>
              <a:t>following custom objects </a:t>
            </a:r>
            <a:r>
              <a:rPr lang="en-IN" dirty="0" smtClean="0"/>
              <a:t>are created for </a:t>
            </a:r>
            <a:r>
              <a:rPr lang="en-IN" dirty="0"/>
              <a:t>the poker game </a:t>
            </a:r>
            <a:r>
              <a:rPr lang="en-IN" dirty="0" smtClean="0"/>
              <a:t>application: </a:t>
            </a:r>
            <a:endParaRPr lang="en-IN" dirty="0"/>
          </a:p>
          <a:p>
            <a:pPr lvl="1"/>
            <a:r>
              <a:rPr lang="en-IN" dirty="0" smtClean="0"/>
              <a:t>A </a:t>
            </a:r>
            <a:r>
              <a:rPr lang="en-IN" dirty="0"/>
              <a:t>poker game object </a:t>
            </a:r>
            <a:r>
              <a:rPr lang="en-IN" dirty="0" smtClean="0"/>
              <a:t>that contains </a:t>
            </a:r>
            <a:r>
              <a:rPr lang="en-IN" dirty="0"/>
              <a:t>information about the card game being </a:t>
            </a:r>
            <a:r>
              <a:rPr lang="en-IN" dirty="0" smtClean="0"/>
              <a:t>played</a:t>
            </a:r>
          </a:p>
          <a:p>
            <a:pPr lvl="1"/>
            <a:r>
              <a:rPr lang="en-IN" dirty="0" smtClean="0"/>
              <a:t>A </a:t>
            </a:r>
            <a:r>
              <a:rPr lang="en-IN" dirty="0"/>
              <a:t>poker deck object </a:t>
            </a:r>
            <a:r>
              <a:rPr lang="en-IN" dirty="0" smtClean="0"/>
              <a:t>that contains </a:t>
            </a:r>
            <a:r>
              <a:rPr lang="en-IN" dirty="0"/>
              <a:t>information about the cards used in the </a:t>
            </a:r>
            <a:r>
              <a:rPr lang="en-IN" dirty="0" smtClean="0"/>
              <a:t>game</a:t>
            </a:r>
          </a:p>
          <a:p>
            <a:pPr lvl="1"/>
            <a:r>
              <a:rPr lang="en-IN" dirty="0"/>
              <a:t>A poker hand object that contains information about the hand played by the user in the game</a:t>
            </a:r>
          </a:p>
          <a:p>
            <a:pPr lvl="1"/>
            <a:r>
              <a:rPr lang="en-IN" dirty="0"/>
              <a:t>Poker card objects that contain information about the individual cards in the poker hand</a:t>
            </a:r>
          </a:p>
          <a:p>
            <a:pPr lvl="1"/>
            <a:endParaRPr lang="en-IN" dirty="0"/>
          </a:p>
        </p:txBody>
      </p:sp>
    </p:spTree>
    <p:extLst>
      <p:ext uri="{BB962C8B-B14F-4D97-AF65-F5344CB8AC3E}">
        <p14:creationId xmlns:p14="http://schemas.microsoft.com/office/powerpoint/2010/main" val="26919916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Introducing Custom Objects </a:t>
            </a:r>
            <a:r>
              <a:rPr lang="en-US" sz="3600" dirty="0"/>
              <a:t>(</a:t>
            </a:r>
            <a:r>
              <a:rPr lang="en-US" sz="3600" dirty="0" smtClean="0"/>
              <a:t>continued 2)</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18</a:t>
            </a:fld>
            <a:endParaRPr lang="en-US"/>
          </a:p>
        </p:txBody>
      </p:sp>
      <p:sp>
        <p:nvSpPr>
          <p:cNvPr id="3" name="Content Placeholder 2"/>
          <p:cNvSpPr>
            <a:spLocks noGrp="1"/>
          </p:cNvSpPr>
          <p:nvPr>
            <p:ph idx="1"/>
          </p:nvPr>
        </p:nvSpPr>
        <p:spPr/>
        <p:txBody>
          <a:bodyPr/>
          <a:lstStyle/>
          <a:p>
            <a:r>
              <a:rPr lang="en-IN" dirty="0"/>
              <a:t>A custom object can be defined in one of </a:t>
            </a:r>
            <a:r>
              <a:rPr lang="en-IN" dirty="0" smtClean="0"/>
              <a:t>the following three ways</a:t>
            </a:r>
            <a:r>
              <a:rPr lang="en-IN" dirty="0"/>
              <a:t>: </a:t>
            </a:r>
          </a:p>
          <a:p>
            <a:pPr lvl="1"/>
            <a:r>
              <a:rPr lang="en-IN" dirty="0" smtClean="0"/>
              <a:t>Creating </a:t>
            </a:r>
            <a:r>
              <a:rPr lang="en-IN" dirty="0"/>
              <a:t>it as an object literal</a:t>
            </a:r>
          </a:p>
          <a:p>
            <a:pPr lvl="1"/>
            <a:r>
              <a:rPr lang="en-IN" dirty="0" smtClean="0"/>
              <a:t>Using </a:t>
            </a:r>
            <a:r>
              <a:rPr lang="en-IN" dirty="0"/>
              <a:t>an object constructor</a:t>
            </a:r>
          </a:p>
          <a:p>
            <a:pPr lvl="1"/>
            <a:r>
              <a:rPr lang="en-IN" dirty="0"/>
              <a:t>Applying the object </a:t>
            </a:r>
            <a:r>
              <a:rPr lang="en-IN" sz="2600" dirty="0">
                <a:latin typeface="Courier New" pitchFamily="49" charset="0"/>
                <a:cs typeface="Courier New" pitchFamily="49" charset="0"/>
              </a:rPr>
              <a:t>create()</a:t>
            </a:r>
            <a:r>
              <a:rPr lang="en-IN" dirty="0"/>
              <a:t> method</a:t>
            </a:r>
          </a:p>
        </p:txBody>
      </p:sp>
    </p:spTree>
    <p:extLst>
      <p:ext uri="{BB962C8B-B14F-4D97-AF65-F5344CB8AC3E}">
        <p14:creationId xmlns:p14="http://schemas.microsoft.com/office/powerpoint/2010/main" val="14155770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Object Literals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19</a:t>
            </a:fld>
            <a:endParaRPr lang="en-US"/>
          </a:p>
        </p:txBody>
      </p:sp>
      <p:sp>
        <p:nvSpPr>
          <p:cNvPr id="3" name="Content Placeholder 2"/>
          <p:cNvSpPr>
            <a:spLocks noGrp="1"/>
          </p:cNvSpPr>
          <p:nvPr>
            <p:ph idx="1"/>
          </p:nvPr>
        </p:nvSpPr>
        <p:spPr/>
        <p:txBody>
          <a:bodyPr/>
          <a:lstStyle/>
          <a:p>
            <a:r>
              <a:rPr lang="en-IN" dirty="0"/>
              <a:t>The general syntax to create a custom object as an object </a:t>
            </a:r>
            <a:r>
              <a:rPr lang="en-IN" dirty="0" smtClean="0"/>
              <a:t>literal</a:t>
            </a:r>
          </a:p>
          <a:p>
            <a:pPr marL="404813" lvl="2" indent="0">
              <a:buNone/>
            </a:pPr>
            <a:r>
              <a:rPr lang="en-IN" sz="2600" dirty="0" err="1" smtClean="0">
                <a:latin typeface="Courier New" pitchFamily="49" charset="0"/>
                <a:cs typeface="Courier New" pitchFamily="49" charset="0"/>
              </a:rPr>
              <a:t>var</a:t>
            </a:r>
            <a:r>
              <a:rPr lang="en-IN" sz="2600" dirty="0" smtClean="0">
                <a:latin typeface="Courier New" pitchFamily="49" charset="0"/>
                <a:cs typeface="Courier New" pitchFamily="49" charset="0"/>
              </a:rPr>
              <a:t> </a:t>
            </a:r>
            <a:r>
              <a:rPr lang="en-IN" sz="2600" i="1" dirty="0" err="1" smtClean="0">
                <a:latin typeface="Courier New" pitchFamily="49" charset="0"/>
                <a:cs typeface="Courier New" pitchFamily="49" charset="0"/>
              </a:rPr>
              <a:t>objName</a:t>
            </a:r>
            <a:r>
              <a:rPr lang="en-IN" sz="2600" i="1" dirty="0" smtClean="0">
                <a:latin typeface="Courier New" pitchFamily="49" charset="0"/>
                <a:cs typeface="Courier New" pitchFamily="49" charset="0"/>
              </a:rPr>
              <a:t> = </a:t>
            </a:r>
            <a:r>
              <a:rPr lang="en-IN" sz="2600" dirty="0" smtClean="0">
                <a:latin typeface="Courier New" pitchFamily="49" charset="0"/>
                <a:cs typeface="Courier New" pitchFamily="49" charset="0"/>
              </a:rPr>
              <a:t>{</a:t>
            </a:r>
          </a:p>
          <a:p>
            <a:pPr marL="404813" lvl="2" indent="0">
              <a:buNone/>
            </a:pPr>
            <a:r>
              <a:rPr lang="en-IN" sz="2600" i="1" dirty="0" smtClean="0">
                <a:latin typeface="Courier New" pitchFamily="49" charset="0"/>
                <a:cs typeface="Courier New" pitchFamily="49" charset="0"/>
              </a:rPr>
              <a:t>name1</a:t>
            </a:r>
            <a:r>
              <a:rPr lang="en-IN" sz="2600" i="1" dirty="0">
                <a:latin typeface="Courier New" pitchFamily="49" charset="0"/>
                <a:cs typeface="Courier New" pitchFamily="49" charset="0"/>
              </a:rPr>
              <a:t>: value1,</a:t>
            </a:r>
          </a:p>
          <a:p>
            <a:pPr marL="404813" lvl="2" indent="0">
              <a:buNone/>
            </a:pPr>
            <a:r>
              <a:rPr lang="en-IN" sz="2600" i="1" dirty="0">
                <a:latin typeface="Courier New" pitchFamily="49" charset="0"/>
                <a:cs typeface="Courier New" pitchFamily="49" charset="0"/>
              </a:rPr>
              <a:t>name2: value2,</a:t>
            </a:r>
          </a:p>
          <a:p>
            <a:pPr marL="404813" lvl="2" indent="0">
              <a:buNone/>
            </a:pPr>
            <a:r>
              <a:rPr lang="en-IN" sz="2600" i="1" dirty="0">
                <a:latin typeface="Courier New" pitchFamily="49" charset="0"/>
                <a:cs typeface="Courier New" pitchFamily="49" charset="0"/>
              </a:rPr>
              <a:t>…</a:t>
            </a:r>
          </a:p>
          <a:p>
            <a:pPr marL="404813" lvl="2" indent="0">
              <a:buNone/>
            </a:pPr>
            <a:r>
              <a:rPr lang="en-IN" sz="2600" dirty="0">
                <a:latin typeface="Courier New" pitchFamily="49" charset="0"/>
                <a:cs typeface="Courier New" pitchFamily="49" charset="0"/>
              </a:rPr>
              <a:t>};</a:t>
            </a:r>
          </a:p>
          <a:p>
            <a:pPr marL="355600" indent="0">
              <a:buNone/>
            </a:pPr>
            <a:r>
              <a:rPr lang="en-IN" dirty="0" smtClean="0"/>
              <a:t>where</a:t>
            </a:r>
            <a:endParaRPr lang="en-IN" dirty="0"/>
          </a:p>
          <a:p>
            <a:pPr lvl="1"/>
            <a:r>
              <a:rPr lang="en-IN" sz="2600" i="1" dirty="0" err="1">
                <a:latin typeface="Courier New" pitchFamily="49" charset="0"/>
                <a:cs typeface="Courier New" pitchFamily="49" charset="0"/>
              </a:rPr>
              <a:t>objName</a:t>
            </a:r>
            <a:r>
              <a:rPr lang="en-IN" sz="2400" i="1" dirty="0"/>
              <a:t> </a:t>
            </a:r>
            <a:r>
              <a:rPr lang="en-IN" dirty="0"/>
              <a:t>is the name of the object </a:t>
            </a:r>
          </a:p>
        </p:txBody>
      </p:sp>
    </p:spTree>
    <p:extLst>
      <p:ext uri="{BB962C8B-B14F-4D97-AF65-F5344CB8AC3E}">
        <p14:creationId xmlns:p14="http://schemas.microsoft.com/office/powerpoint/2010/main" val="86759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pPr eaLnBrk="1" hangingPunct="1"/>
            <a:r>
              <a:rPr lang="en-US"/>
              <a:t>Objectives</a:t>
            </a:r>
          </a:p>
        </p:txBody>
      </p:sp>
      <p:sp>
        <p:nvSpPr>
          <p:cNvPr id="27650" name="Rectangle 3"/>
          <p:cNvSpPr>
            <a:spLocks noGrp="1" noChangeArrowheads="1"/>
          </p:cNvSpPr>
          <p:nvPr>
            <p:ph idx="1"/>
          </p:nvPr>
        </p:nvSpPr>
        <p:spPr/>
        <p:txBody>
          <a:bodyPr/>
          <a:lstStyle/>
          <a:p>
            <a:r>
              <a:rPr lang="en-IN"/>
              <a:t>Use nested functions</a:t>
            </a:r>
          </a:p>
          <a:p>
            <a:r>
              <a:rPr lang="en-IN"/>
              <a:t>Create an object literal</a:t>
            </a:r>
          </a:p>
          <a:p>
            <a:r>
              <a:rPr lang="en-IN"/>
              <a:t>Define object properties and methods</a:t>
            </a:r>
          </a:p>
          <a:p>
            <a:r>
              <a:rPr lang="en-IN"/>
              <a:t>Define an object class</a:t>
            </a:r>
          </a:p>
          <a:p>
            <a:r>
              <a:rPr lang="en-IN"/>
              <a:t>Use object constructor functions</a:t>
            </a:r>
          </a:p>
          <a:p>
            <a:r>
              <a:rPr lang="en-IN"/>
              <a:t>Instantiating an object</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US" dirty="0"/>
              <a:t>New Perspectives on </a:t>
            </a:r>
            <a:r>
              <a:rPr lang="en-US" dirty="0" smtClean="0"/>
              <a:t>HTML5, </a:t>
            </a:r>
            <a:r>
              <a:rPr lang="en-US" dirty="0"/>
              <a:t>CSS3</a:t>
            </a:r>
            <a:r>
              <a:rPr lang="en-US" dirty="0" smtClean="0"/>
              <a:t>, and JavaScript, </a:t>
            </a:r>
            <a:r>
              <a:rPr lang="en-US" dirty="0"/>
              <a:t>6th Edition</a:t>
            </a:r>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a:t>
            </a:fld>
            <a:endParaRPr lang="en-US"/>
          </a:p>
        </p:txBody>
      </p:sp>
    </p:spTree>
    <p:extLst>
      <p:ext uri="{BB962C8B-B14F-4D97-AF65-F5344CB8AC3E}">
        <p14:creationId xmlns:p14="http://schemas.microsoft.com/office/powerpoint/2010/main" val="2455062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Object Literals </a:t>
            </a:r>
            <a:r>
              <a:rPr lang="en-US"/>
              <a:t>(continued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20</a:t>
            </a:fld>
            <a:endParaRPr lang="en-US"/>
          </a:p>
        </p:txBody>
      </p:sp>
      <p:sp>
        <p:nvSpPr>
          <p:cNvPr id="3" name="Content Placeholder 2"/>
          <p:cNvSpPr>
            <a:spLocks noGrp="1"/>
          </p:cNvSpPr>
          <p:nvPr>
            <p:ph idx="1"/>
          </p:nvPr>
        </p:nvSpPr>
        <p:spPr/>
        <p:txBody>
          <a:bodyPr/>
          <a:lstStyle/>
          <a:p>
            <a:pPr lvl="1"/>
            <a:r>
              <a:rPr lang="en-IN" sz="2600" i="1">
                <a:latin typeface="Courier New" pitchFamily="49" charset="0"/>
                <a:cs typeface="Courier New" pitchFamily="49" charset="0"/>
              </a:rPr>
              <a:t>name1</a:t>
            </a:r>
            <a:r>
              <a:rPr lang="en-IN" sz="2400"/>
              <a:t>, </a:t>
            </a:r>
            <a:r>
              <a:rPr lang="en-IN" sz="2600" i="1">
                <a:latin typeface="Courier New" pitchFamily="49" charset="0"/>
                <a:cs typeface="Courier New" pitchFamily="49" charset="0"/>
              </a:rPr>
              <a:t>name2</a:t>
            </a:r>
            <a:r>
              <a:rPr lang="en-IN" sz="2400"/>
              <a:t>, </a:t>
            </a:r>
            <a:r>
              <a:rPr lang="en-IN"/>
              <a:t>and so on are the names associated with that object</a:t>
            </a:r>
          </a:p>
          <a:p>
            <a:pPr lvl="1"/>
            <a:r>
              <a:rPr lang="en-IN" sz="2600" i="1">
                <a:latin typeface="Courier New" pitchFamily="49" charset="0"/>
                <a:cs typeface="Courier New" pitchFamily="49" charset="0"/>
              </a:rPr>
              <a:t>value1</a:t>
            </a:r>
            <a:r>
              <a:rPr lang="en-IN"/>
              <a:t>, </a:t>
            </a:r>
            <a:r>
              <a:rPr lang="en-IN" sz="2600" i="1">
                <a:latin typeface="Courier New" pitchFamily="49" charset="0"/>
                <a:cs typeface="Courier New" pitchFamily="49" charset="0"/>
              </a:rPr>
              <a:t>value2</a:t>
            </a:r>
            <a:r>
              <a:rPr lang="en-IN"/>
              <a:t>, and so on are the values assigned to those names</a:t>
            </a:r>
          </a:p>
          <a:p>
            <a:r>
              <a:rPr lang="en-IN"/>
              <a:t>Each </a:t>
            </a:r>
            <a:r>
              <a:rPr lang="en-IN" sz="2600" i="1" err="1">
                <a:latin typeface="Courier New" pitchFamily="49" charset="0"/>
                <a:cs typeface="Courier New" pitchFamily="49" charset="0"/>
              </a:rPr>
              <a:t>name:value</a:t>
            </a:r>
            <a:r>
              <a:rPr lang="en-IN" i="1"/>
              <a:t> </a:t>
            </a:r>
            <a:r>
              <a:rPr lang="en-IN"/>
              <a:t>pair contains a property and property value associated with the object</a:t>
            </a:r>
            <a:endParaRPr lang="en-IN" sz="8000">
              <a:latin typeface="Courier New" pitchFamily="49" charset="0"/>
              <a:cs typeface="Courier New" pitchFamily="49" charset="0"/>
            </a:endParaRPr>
          </a:p>
          <a:p>
            <a:pPr marL="0" indent="0">
              <a:buNone/>
            </a:pPr>
            <a:r>
              <a:rPr lang="en-IN"/>
              <a:t> </a:t>
            </a:r>
          </a:p>
        </p:txBody>
      </p:sp>
    </p:spTree>
    <p:extLst>
      <p:ext uri="{BB962C8B-B14F-4D97-AF65-F5344CB8AC3E}">
        <p14:creationId xmlns:p14="http://schemas.microsoft.com/office/powerpoint/2010/main" val="2024647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Object Literals </a:t>
            </a:r>
            <a:r>
              <a:rPr lang="en-US"/>
              <a:t>(continued 2)</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21</a:t>
            </a:fld>
            <a:endParaRPr lang="en-US"/>
          </a:p>
        </p:txBody>
      </p:sp>
      <p:sp>
        <p:nvSpPr>
          <p:cNvPr id="3" name="Content Placeholder 2"/>
          <p:cNvSpPr>
            <a:spLocks noGrp="1"/>
          </p:cNvSpPr>
          <p:nvPr>
            <p:ph idx="1"/>
          </p:nvPr>
        </p:nvSpPr>
        <p:spPr/>
        <p:txBody>
          <a:bodyPr/>
          <a:lstStyle/>
          <a:p>
            <a:pPr marL="0" indent="0">
              <a:buNone/>
            </a:pPr>
            <a:r>
              <a:rPr lang="en-IN"/>
              <a:t> </a:t>
            </a:r>
          </a:p>
        </p:txBody>
      </p:sp>
      <p:pic>
        <p:nvPicPr>
          <p:cNvPr id="6" name="Picture 5" descr="This figure explains the process of creating the pokerGame object literal.&#10;The figure consists of four rectangular boxes and a few lines of code.&#10;The first line of the code reads “*/”. The second line of the code reads “/* The pokerGame Object */”. The third line of the code reads “var pokerGame = {”. The fourth line of the code reads “currentBank: null,”. The fifth line of the code reads “currentBet: null”. The sixth line of the code reads “};”.&#10;The first rectangular box labeled “sets the name of the object” is positioned above the lines of code. An arrow originating from this rectangular box points to “pokerGame” in the third line of the code.&#10;The second rectangular box labeled “defines the currentBank property” is positioned on the left side of the code. An arrow originating from this rectangular box points to the fourth line of the code.&#10;The third rectangular box labeled “defines the currentBet property” is positioned below the lines of code. An arrow originating from this rectangular box points to the fifth line of the code.&#10;The fourth rectangular box labeled “sets the initial value of the properties to null” is positioned on the right side of the third rectangular box. An arrow originating from the fourth rectangular box points from the fourth line to the fifth line of the code.&#10;" title="Figure 14-5 Creating the pokerGame object litera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56" y="1981200"/>
            <a:ext cx="7748544" cy="3581400"/>
          </a:xfrm>
          <a:prstGeom prst="rect">
            <a:avLst/>
          </a:prstGeom>
        </p:spPr>
      </p:pic>
    </p:spTree>
    <p:extLst>
      <p:ext uri="{BB962C8B-B14F-4D97-AF65-F5344CB8AC3E}">
        <p14:creationId xmlns:p14="http://schemas.microsoft.com/office/powerpoint/2010/main" val="1591358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dirty="0"/>
              <a:t>Dot Operators and Bracket Notation </a:t>
            </a:r>
            <a:endParaRPr lang="en-US" sz="40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22</a:t>
            </a:fld>
            <a:endParaRPr lang="en-US"/>
          </a:p>
        </p:txBody>
      </p:sp>
      <p:sp>
        <p:nvSpPr>
          <p:cNvPr id="3" name="Content Placeholder 2"/>
          <p:cNvSpPr>
            <a:spLocks noGrp="1"/>
          </p:cNvSpPr>
          <p:nvPr>
            <p:ph idx="1"/>
          </p:nvPr>
        </p:nvSpPr>
        <p:spPr/>
        <p:txBody>
          <a:bodyPr/>
          <a:lstStyle/>
          <a:p>
            <a:r>
              <a:rPr lang="en-IN" b="1" dirty="0"/>
              <a:t>Dot operator</a:t>
            </a:r>
            <a:r>
              <a:rPr lang="en-IN" dirty="0"/>
              <a:t>: Connects the object name with an object </a:t>
            </a:r>
            <a:r>
              <a:rPr lang="en-IN" dirty="0" smtClean="0"/>
              <a:t>property</a:t>
            </a:r>
            <a:endParaRPr lang="en-IN" dirty="0"/>
          </a:p>
          <a:p>
            <a:pPr marL="0" indent="0">
              <a:buNone/>
            </a:pPr>
            <a:r>
              <a:rPr lang="en-IN" sz="2600" i="1" dirty="0">
                <a:latin typeface="Courier New" pitchFamily="49" charset="0"/>
                <a:cs typeface="Courier New" pitchFamily="49" charset="0"/>
              </a:rPr>
              <a:t>	</a:t>
            </a:r>
            <a:r>
              <a:rPr lang="en-IN" sz="2600" i="1" dirty="0" err="1">
                <a:latin typeface="Courier New" pitchFamily="49" charset="0"/>
                <a:cs typeface="Courier New" pitchFamily="49" charset="0"/>
              </a:rPr>
              <a:t>object.property</a:t>
            </a:r>
            <a:endParaRPr lang="en-IN" sz="2600" dirty="0">
              <a:latin typeface="Courier New" pitchFamily="49" charset="0"/>
              <a:cs typeface="Courier New" pitchFamily="49" charset="0"/>
            </a:endParaRPr>
          </a:p>
          <a:p>
            <a:r>
              <a:rPr lang="en-IN" dirty="0"/>
              <a:t>Object properties can also be written using the </a:t>
            </a:r>
            <a:r>
              <a:rPr lang="en-IN" b="1" dirty="0"/>
              <a:t>bracket </a:t>
            </a:r>
            <a:r>
              <a:rPr lang="en-IN" b="1" dirty="0" smtClean="0"/>
              <a:t>notation</a:t>
            </a:r>
            <a:endParaRPr lang="en-IN" dirty="0" smtClean="0"/>
          </a:p>
          <a:p>
            <a:pPr marL="0" indent="0">
              <a:buNone/>
            </a:pPr>
            <a:r>
              <a:rPr lang="en-IN" sz="2600" i="1" dirty="0" smtClean="0">
                <a:latin typeface="Courier New" pitchFamily="49" charset="0"/>
                <a:cs typeface="Courier New" pitchFamily="49" charset="0"/>
              </a:rPr>
              <a:t>	object</a:t>
            </a:r>
            <a:r>
              <a:rPr lang="en-IN" sz="2600" dirty="0" smtClean="0">
                <a:latin typeface="Courier New" pitchFamily="49" charset="0"/>
                <a:cs typeface="Courier New" pitchFamily="49" charset="0"/>
              </a:rPr>
              <a:t>[“</a:t>
            </a:r>
            <a:r>
              <a:rPr lang="en-IN" sz="2600" i="1" dirty="0" smtClean="0">
                <a:latin typeface="Courier New" pitchFamily="49" charset="0"/>
                <a:cs typeface="Courier New" pitchFamily="49" charset="0"/>
              </a:rPr>
              <a:t>property</a:t>
            </a:r>
            <a:r>
              <a:rPr lang="en-IN" sz="2600" dirty="0" smtClean="0">
                <a:latin typeface="Courier New" pitchFamily="49" charset="0"/>
                <a:cs typeface="Courier New" pitchFamily="49" charset="0"/>
              </a:rPr>
              <a:t>”]</a:t>
            </a:r>
          </a:p>
          <a:p>
            <a:pPr marL="360363" lvl="1" indent="0">
              <a:buNone/>
            </a:pPr>
            <a:r>
              <a:rPr lang="en-IN" sz="3200" dirty="0" smtClean="0">
                <a:ea typeface="+mn-ea"/>
                <a:cs typeface="+mn-cs"/>
              </a:rPr>
              <a:t>where </a:t>
            </a:r>
            <a:r>
              <a:rPr lang="en-IN" sz="2600" i="1" dirty="0">
                <a:latin typeface="Courier New" pitchFamily="49" charset="0"/>
                <a:cs typeface="Courier New" pitchFamily="49" charset="0"/>
              </a:rPr>
              <a:t>object</a:t>
            </a:r>
            <a:r>
              <a:rPr lang="en-IN" sz="3200" dirty="0">
                <a:ea typeface="+mn-ea"/>
                <a:cs typeface="+mn-cs"/>
              </a:rPr>
              <a:t> is the object name and </a:t>
            </a:r>
            <a:r>
              <a:rPr lang="en-IN" sz="2600" i="1" dirty="0">
                <a:latin typeface="Courier New" pitchFamily="49" charset="0"/>
                <a:cs typeface="Courier New" pitchFamily="49" charset="0"/>
              </a:rPr>
              <a:t>property</a:t>
            </a:r>
            <a:r>
              <a:rPr lang="en-IN" sz="3200" dirty="0">
                <a:ea typeface="+mn-ea"/>
                <a:cs typeface="+mn-cs"/>
              </a:rPr>
              <a:t> is the object property</a:t>
            </a:r>
          </a:p>
        </p:txBody>
      </p:sp>
    </p:spTree>
    <p:extLst>
      <p:ext uri="{BB962C8B-B14F-4D97-AF65-F5344CB8AC3E}">
        <p14:creationId xmlns:p14="http://schemas.microsoft.com/office/powerpoint/2010/main" val="2309311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Dot Operators and Bracket Notation </a:t>
            </a:r>
            <a:r>
              <a:rPr lang="en-US" sz="3600" dirty="0"/>
              <a:t>(continued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23</a:t>
            </a:fld>
            <a:endParaRPr lang="en-US"/>
          </a:p>
        </p:txBody>
      </p:sp>
      <p:sp>
        <p:nvSpPr>
          <p:cNvPr id="3" name="Content Placeholder 2"/>
          <p:cNvSpPr>
            <a:spLocks noGrp="1"/>
          </p:cNvSpPr>
          <p:nvPr>
            <p:ph idx="1"/>
          </p:nvPr>
        </p:nvSpPr>
        <p:spPr/>
        <p:txBody>
          <a:bodyPr/>
          <a:lstStyle/>
          <a:p>
            <a:r>
              <a:rPr lang="en-IN" dirty="0" smtClean="0"/>
              <a:t>Example: </a:t>
            </a:r>
            <a:r>
              <a:rPr lang="en-IN" dirty="0"/>
              <a:t>The value of the </a:t>
            </a:r>
            <a:r>
              <a:rPr lang="en-IN" dirty="0" err="1"/>
              <a:t>currentBank</a:t>
            </a:r>
            <a:r>
              <a:rPr lang="en-IN" dirty="0"/>
              <a:t> property of the </a:t>
            </a:r>
            <a:r>
              <a:rPr lang="en-IN" dirty="0" err="1"/>
              <a:t>pokerGame</a:t>
            </a:r>
            <a:r>
              <a:rPr lang="en-IN" dirty="0"/>
              <a:t> object could be set with either</a:t>
            </a:r>
          </a:p>
          <a:p>
            <a:pPr marL="0" indent="0">
              <a:buNone/>
            </a:pPr>
            <a:r>
              <a:rPr lang="en-IN" sz="2600" dirty="0">
                <a:latin typeface="Courier New" pitchFamily="49" charset="0"/>
                <a:cs typeface="Courier New" pitchFamily="49" charset="0"/>
              </a:rPr>
              <a:t>	</a:t>
            </a:r>
            <a:r>
              <a:rPr lang="en-IN" sz="2600" dirty="0" err="1">
                <a:latin typeface="Courier New" pitchFamily="49" charset="0"/>
                <a:cs typeface="Courier New" pitchFamily="49" charset="0"/>
              </a:rPr>
              <a:t>pokerGame.currentBank</a:t>
            </a:r>
            <a:r>
              <a:rPr lang="en-IN" sz="2600" dirty="0">
                <a:latin typeface="Courier New" pitchFamily="49" charset="0"/>
                <a:cs typeface="Courier New" pitchFamily="49" charset="0"/>
              </a:rPr>
              <a:t> = 500;</a:t>
            </a:r>
          </a:p>
          <a:p>
            <a:pPr marL="355600" indent="0">
              <a:buNone/>
            </a:pPr>
            <a:r>
              <a:rPr lang="en-IN" dirty="0"/>
              <a:t>or</a:t>
            </a:r>
          </a:p>
          <a:p>
            <a:pPr marL="0" indent="0">
              <a:buNone/>
            </a:pPr>
            <a:r>
              <a:rPr lang="en-IN" sz="2600" dirty="0">
                <a:latin typeface="Courier New" pitchFamily="49" charset="0"/>
                <a:cs typeface="Courier New" pitchFamily="49" charset="0"/>
              </a:rPr>
              <a:t>	</a:t>
            </a:r>
            <a:r>
              <a:rPr lang="en-IN" sz="2600" dirty="0" err="1">
                <a:latin typeface="Courier New" pitchFamily="49" charset="0"/>
                <a:cs typeface="Courier New" pitchFamily="49" charset="0"/>
              </a:rPr>
              <a:t>pokerGame</a:t>
            </a:r>
            <a:r>
              <a:rPr lang="en-IN" sz="2600" dirty="0">
                <a:latin typeface="Courier New" pitchFamily="49" charset="0"/>
                <a:cs typeface="Courier New" pitchFamily="49" charset="0"/>
              </a:rPr>
              <a:t>[“</a:t>
            </a:r>
            <a:r>
              <a:rPr lang="en-IN" sz="2600" dirty="0" err="1">
                <a:latin typeface="Courier New" pitchFamily="49" charset="0"/>
                <a:cs typeface="Courier New" pitchFamily="49" charset="0"/>
              </a:rPr>
              <a:t>currentBank</a:t>
            </a:r>
            <a:r>
              <a:rPr lang="en-IN" sz="2600" dirty="0">
                <a:latin typeface="Courier New" pitchFamily="49" charset="0"/>
                <a:cs typeface="Courier New" pitchFamily="49" charset="0"/>
              </a:rPr>
              <a:t>”] = 500;</a:t>
            </a:r>
            <a:endParaRPr lang="en-IN" sz="2600" dirty="0">
              <a:latin typeface="Courier New" pitchFamily="49" charset="0"/>
              <a:ea typeface="+mn-ea"/>
              <a:cs typeface="Courier New" pitchFamily="49" charset="0"/>
            </a:endParaRPr>
          </a:p>
        </p:txBody>
      </p:sp>
    </p:spTree>
    <p:extLst>
      <p:ext uri="{BB962C8B-B14F-4D97-AF65-F5344CB8AC3E}">
        <p14:creationId xmlns:p14="http://schemas.microsoft.com/office/powerpoint/2010/main" val="676405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Dot Operators and Bracket Notation </a:t>
            </a:r>
            <a:r>
              <a:rPr lang="en-US" sz="3600" dirty="0"/>
              <a:t>(continued 2)</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24</a:t>
            </a:fld>
            <a:endParaRPr lang="en-US"/>
          </a:p>
        </p:txBody>
      </p:sp>
      <p:pic>
        <p:nvPicPr>
          <p:cNvPr id="2" name="Content Placeholder 1" descr="This figure explains the process of setting values for the currentBank and currentBet properties.&#10;The figure consists of five rectangular boxes and a few lines of code.&#10;The first line of the code reads “var betSelection = document.getElementById(“bet”);”. The second line of the code reads “var bankBox = document.getElementById(“bank”);”. The third line of the code reads “// Set the initial values of the pokerGame object”. The fourth line of the code reads “pokerGame.currentBank = 500;”. The fifth line of the code reads “pokerGame.currentBet = 25;”. The sixth line of the code reads “bankBox.value = pokerGame.currentBank;”. The seventh line of the code reads “betSelection.onchange = function(e) {”. The eighth line of the code reads “pokerGame.currentBet = parseInt(e.target.options[e.target.selectedIndex].value);”. The ninth line of the code reads “};”. &#10;The first rectangular box labeled “references the property using the dot operator notation” is positioned on the left side of the code. An arrow originating from this rectangular box points to the fourth line of the code.&#10;The second rectangular box labeled “runs the anonymous function when the Bet selection value is changed” is positioned below the first rectangular box. An arrow originating from the second rectangular box points to “onchange” in the seventh line of the code.&#10;The third rectangular box labeled “sets the bank value to the value of the currentBank property” is positioned on the right side of the code. An arrow originating from this rectangular box points to “currentBank” in the sixth line of the code.&#10;The fourth rectangular box labeled “uses the parseInt() function to change the text value to an integer” is positioned below the lines of code. An arrow originating from this rectangular box points to “parseInt” in the eighth line of the code.&#10;The fifth rectangular box labeled “returns the text value of the selected item in the Bet selection list” is positioned on the right side of the fourth rectangular box. An arrow originating from the fifth rectangular box points to “[e.target.selectedIndex].value” in the eighth line of the code.&#10;" title="Figure 14-6 Setting values for the currentBank and currentBet propertie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19200"/>
            <a:ext cx="8305800" cy="4906963"/>
          </a:xfrm>
        </p:spPr>
      </p:pic>
    </p:spTree>
    <p:extLst>
      <p:ext uri="{BB962C8B-B14F-4D97-AF65-F5344CB8AC3E}">
        <p14:creationId xmlns:p14="http://schemas.microsoft.com/office/powerpoint/2010/main" val="2418311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Creating a Custom Method</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25</a:t>
            </a:fld>
            <a:endParaRPr lang="en-US"/>
          </a:p>
        </p:txBody>
      </p:sp>
      <p:sp>
        <p:nvSpPr>
          <p:cNvPr id="3" name="Content Placeholder 2"/>
          <p:cNvSpPr>
            <a:spLocks noGrp="1"/>
          </p:cNvSpPr>
          <p:nvPr>
            <p:ph idx="1"/>
          </p:nvPr>
        </p:nvSpPr>
        <p:spPr/>
        <p:txBody>
          <a:bodyPr/>
          <a:lstStyle/>
          <a:p>
            <a:r>
              <a:rPr lang="en-IN" dirty="0"/>
              <a:t>Methods are added to a custom object by including a function name and its commands as the following </a:t>
            </a:r>
            <a:r>
              <a:rPr lang="en-IN" sz="2600" i="1" dirty="0" err="1">
                <a:latin typeface="Courier New" panose="02070309020205020404" pitchFamily="49" charset="0"/>
                <a:cs typeface="Courier New" panose="02070309020205020404" pitchFamily="49" charset="0"/>
              </a:rPr>
              <a:t>name</a:t>
            </a:r>
            <a:r>
              <a:rPr lang="en-IN" sz="2600" dirty="0" err="1">
                <a:latin typeface="Courier New" panose="02070309020205020404" pitchFamily="49" charset="0"/>
                <a:cs typeface="Courier New" panose="02070309020205020404" pitchFamily="49" charset="0"/>
              </a:rPr>
              <a:t>:</a:t>
            </a:r>
            <a:r>
              <a:rPr lang="en-IN" sz="2600" i="1" dirty="0" err="1">
                <a:latin typeface="Courier New" panose="02070309020205020404" pitchFamily="49" charset="0"/>
                <a:cs typeface="Courier New" panose="02070309020205020404" pitchFamily="49" charset="0"/>
              </a:rPr>
              <a:t>value</a:t>
            </a:r>
            <a:r>
              <a:rPr lang="en-IN" i="1" dirty="0"/>
              <a:t> </a:t>
            </a:r>
            <a:r>
              <a:rPr lang="en-IN" dirty="0"/>
              <a:t>pair:</a:t>
            </a:r>
          </a:p>
          <a:p>
            <a:pPr marL="400050" lvl="1" indent="0">
              <a:buNone/>
            </a:pPr>
            <a:r>
              <a:rPr lang="en-IN" sz="2600" dirty="0" err="1">
                <a:latin typeface="Courier New" pitchFamily="49" charset="0"/>
                <a:cs typeface="Courier New" pitchFamily="49" charset="0"/>
              </a:rPr>
              <a:t>var</a:t>
            </a:r>
            <a:r>
              <a:rPr lang="en-IN" sz="2600" dirty="0">
                <a:latin typeface="Courier New" pitchFamily="49" charset="0"/>
                <a:cs typeface="Courier New" pitchFamily="49" charset="0"/>
              </a:rPr>
              <a:t> </a:t>
            </a:r>
            <a:r>
              <a:rPr lang="en-IN" sz="2600" i="1" dirty="0" err="1">
                <a:latin typeface="Courier New" pitchFamily="49" charset="0"/>
                <a:cs typeface="Courier New" pitchFamily="49" charset="0"/>
              </a:rPr>
              <a:t>objName</a:t>
            </a:r>
            <a:r>
              <a:rPr lang="en-IN" sz="2600" i="1" dirty="0">
                <a:latin typeface="Courier New" pitchFamily="49" charset="0"/>
                <a:cs typeface="Courier New" pitchFamily="49" charset="0"/>
              </a:rPr>
              <a:t> </a:t>
            </a:r>
            <a:r>
              <a:rPr lang="en-IN" sz="2600" dirty="0">
                <a:latin typeface="Courier New" pitchFamily="49" charset="0"/>
                <a:cs typeface="Courier New" pitchFamily="49" charset="0"/>
              </a:rPr>
              <a:t>= {</a:t>
            </a:r>
          </a:p>
          <a:p>
            <a:pPr marL="400050" lvl="1" indent="0">
              <a:buNone/>
            </a:pPr>
            <a:r>
              <a:rPr lang="en-IN" sz="2600" i="1" dirty="0">
                <a:latin typeface="Courier New" pitchFamily="49" charset="0"/>
                <a:cs typeface="Courier New" pitchFamily="49" charset="0"/>
              </a:rPr>
              <a:t>	method</a:t>
            </a:r>
            <a:r>
              <a:rPr lang="en-IN" sz="2600" dirty="0">
                <a:latin typeface="Courier New" pitchFamily="49" charset="0"/>
                <a:cs typeface="Courier New" pitchFamily="49" charset="0"/>
              </a:rPr>
              <a:t>: function() {</a:t>
            </a:r>
          </a:p>
          <a:p>
            <a:pPr marL="400050" lvl="1" indent="0">
              <a:buNone/>
            </a:pPr>
            <a:r>
              <a:rPr lang="en-IN" sz="2600" i="1" dirty="0">
                <a:latin typeface="Courier New" pitchFamily="49" charset="0"/>
                <a:cs typeface="Courier New" pitchFamily="49" charset="0"/>
              </a:rPr>
              <a:t>		commands</a:t>
            </a:r>
          </a:p>
          <a:p>
            <a:pPr marL="400050" lvl="1" indent="0">
              <a:buNone/>
            </a:pPr>
            <a:r>
              <a:rPr lang="en-IN" sz="2600" dirty="0">
                <a:latin typeface="Courier New" pitchFamily="49" charset="0"/>
                <a:cs typeface="Courier New" pitchFamily="49" charset="0"/>
              </a:rPr>
              <a:t>	}</a:t>
            </a:r>
          </a:p>
          <a:p>
            <a:pPr marL="400050" lvl="1" indent="0">
              <a:buNone/>
            </a:pPr>
            <a:r>
              <a:rPr lang="en-IN" sz="2600" dirty="0">
                <a:latin typeface="Courier New" pitchFamily="49" charset="0"/>
                <a:cs typeface="Courier New" pitchFamily="49" charset="0"/>
              </a:rPr>
              <a:t>}</a:t>
            </a:r>
          </a:p>
          <a:p>
            <a:pPr marL="355600" indent="0">
              <a:buNone/>
            </a:pPr>
            <a:r>
              <a:rPr lang="en-IN" dirty="0"/>
              <a:t>where </a:t>
            </a:r>
            <a:r>
              <a:rPr lang="en-IN" sz="2600" i="1" dirty="0">
                <a:latin typeface="Courier New" pitchFamily="49" charset="0"/>
                <a:cs typeface="Courier New" pitchFamily="49" charset="0"/>
              </a:rPr>
              <a:t>method</a:t>
            </a:r>
            <a:r>
              <a:rPr lang="en-IN" i="1" dirty="0"/>
              <a:t> </a:t>
            </a:r>
            <a:r>
              <a:rPr lang="en-IN" dirty="0"/>
              <a:t>is the name of the method and </a:t>
            </a:r>
            <a:r>
              <a:rPr lang="en-IN" sz="2600" i="1" dirty="0">
                <a:latin typeface="Courier New" pitchFamily="49" charset="0"/>
                <a:cs typeface="Courier New" pitchFamily="49" charset="0"/>
              </a:rPr>
              <a:t>commands</a:t>
            </a:r>
            <a:r>
              <a:rPr lang="en-IN" i="1" dirty="0"/>
              <a:t> </a:t>
            </a:r>
            <a:r>
              <a:rPr lang="en-IN" dirty="0"/>
              <a:t>are commands run by the method</a:t>
            </a:r>
            <a:endParaRPr lang="en-IN" sz="2600" dirty="0">
              <a:latin typeface="Courier New" pitchFamily="49" charset="0"/>
              <a:ea typeface="+mn-ea"/>
              <a:cs typeface="Courier New" pitchFamily="49" charset="0"/>
            </a:endParaRPr>
          </a:p>
        </p:txBody>
      </p:sp>
    </p:spTree>
    <p:extLst>
      <p:ext uri="{BB962C8B-B14F-4D97-AF65-F5344CB8AC3E}">
        <p14:creationId xmlns:p14="http://schemas.microsoft.com/office/powerpoint/2010/main" val="793555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Creating a Custom Method </a:t>
            </a:r>
            <a:r>
              <a:rPr lang="en-US" sz="3600"/>
              <a:t>(continued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26</a:t>
            </a:fld>
            <a:endParaRPr lang="en-US"/>
          </a:p>
        </p:txBody>
      </p:sp>
      <p:sp>
        <p:nvSpPr>
          <p:cNvPr id="3" name="Content Placeholder 2"/>
          <p:cNvSpPr>
            <a:spLocks noGrp="1"/>
          </p:cNvSpPr>
          <p:nvPr>
            <p:ph idx="1"/>
          </p:nvPr>
        </p:nvSpPr>
        <p:spPr/>
        <p:txBody>
          <a:bodyPr/>
          <a:lstStyle/>
          <a:p>
            <a:r>
              <a:rPr lang="en-IN" dirty="0" smtClean="0"/>
              <a:t>Example: </a:t>
            </a:r>
            <a:r>
              <a:rPr lang="en-IN" dirty="0"/>
              <a:t>The following code adds the </a:t>
            </a:r>
            <a:r>
              <a:rPr lang="en-IN" dirty="0" err="1"/>
              <a:t>placeBet</a:t>
            </a:r>
            <a:r>
              <a:rPr lang="en-IN" dirty="0"/>
              <a:t>() method to the </a:t>
            </a:r>
            <a:r>
              <a:rPr lang="en-IN" dirty="0" err="1"/>
              <a:t>pokerDeck</a:t>
            </a:r>
            <a:r>
              <a:rPr lang="en-IN" dirty="0"/>
              <a:t> </a:t>
            </a:r>
            <a:r>
              <a:rPr lang="en-IN" dirty="0" smtClean="0"/>
              <a:t>object:</a:t>
            </a:r>
          </a:p>
          <a:p>
            <a:pPr marL="400050" lvl="1" indent="0">
              <a:buNone/>
            </a:pPr>
            <a:r>
              <a:rPr lang="en-IN" sz="2600" dirty="0" err="1" smtClean="0">
                <a:latin typeface="Courier New" pitchFamily="49" charset="0"/>
                <a:cs typeface="Courier New" pitchFamily="49" charset="0"/>
              </a:rPr>
              <a:t>var</a:t>
            </a:r>
            <a:r>
              <a:rPr lang="en-IN" sz="2600" dirty="0" smtClean="0">
                <a:latin typeface="Courier New" pitchFamily="49" charset="0"/>
                <a:cs typeface="Courier New" pitchFamily="49" charset="0"/>
              </a:rPr>
              <a:t> </a:t>
            </a:r>
            <a:r>
              <a:rPr lang="en-IN" sz="2600" dirty="0" err="1" smtClean="0">
                <a:latin typeface="Courier New" pitchFamily="49" charset="0"/>
                <a:cs typeface="Courier New" pitchFamily="49" charset="0"/>
              </a:rPr>
              <a:t>pokerDeck</a:t>
            </a:r>
            <a:r>
              <a:rPr lang="en-IN" sz="2600" dirty="0" smtClean="0">
                <a:latin typeface="Courier New" pitchFamily="49" charset="0"/>
                <a:cs typeface="Courier New" pitchFamily="49" charset="0"/>
              </a:rPr>
              <a:t> = {</a:t>
            </a:r>
          </a:p>
          <a:p>
            <a:pPr marL="400050" lvl="1" indent="0">
              <a:buNone/>
            </a:pPr>
            <a:r>
              <a:rPr lang="en-IN" sz="2600" dirty="0">
                <a:latin typeface="Courier New" pitchFamily="49" charset="0"/>
                <a:cs typeface="Courier New" pitchFamily="49" charset="0"/>
              </a:rPr>
              <a:t>	</a:t>
            </a:r>
            <a:r>
              <a:rPr lang="en-IN" sz="2600" dirty="0" err="1">
                <a:latin typeface="Courier New" pitchFamily="49" charset="0"/>
                <a:cs typeface="Courier New" pitchFamily="49" charset="0"/>
              </a:rPr>
              <a:t>currentBank</a:t>
            </a:r>
            <a:r>
              <a:rPr lang="en-IN" sz="2600" dirty="0">
                <a:latin typeface="Courier New" pitchFamily="49" charset="0"/>
                <a:cs typeface="Courier New" pitchFamily="49" charset="0"/>
              </a:rPr>
              <a:t>: null,</a:t>
            </a:r>
          </a:p>
          <a:p>
            <a:pPr marL="400050" lvl="1" indent="0">
              <a:buNone/>
            </a:pPr>
            <a:r>
              <a:rPr lang="en-IN" sz="2600" dirty="0">
                <a:latin typeface="Courier New" pitchFamily="49" charset="0"/>
                <a:cs typeface="Courier New" pitchFamily="49" charset="0"/>
              </a:rPr>
              <a:t>	</a:t>
            </a:r>
            <a:r>
              <a:rPr lang="en-IN" sz="2600" dirty="0" err="1">
                <a:latin typeface="Courier New" pitchFamily="49" charset="0"/>
                <a:cs typeface="Courier New" pitchFamily="49" charset="0"/>
              </a:rPr>
              <a:t>currentBet</a:t>
            </a:r>
            <a:r>
              <a:rPr lang="en-IN" sz="2600" dirty="0">
                <a:latin typeface="Courier New" pitchFamily="49" charset="0"/>
                <a:cs typeface="Courier New" pitchFamily="49" charset="0"/>
              </a:rPr>
              <a:t>: null,</a:t>
            </a:r>
          </a:p>
          <a:p>
            <a:pPr marL="400050" lvl="1" indent="0">
              <a:buNone/>
            </a:pPr>
            <a:r>
              <a:rPr lang="en-IN" sz="2600" dirty="0">
                <a:latin typeface="Courier New" pitchFamily="49" charset="0"/>
                <a:cs typeface="Courier New" pitchFamily="49" charset="0"/>
              </a:rPr>
              <a:t>	</a:t>
            </a:r>
            <a:r>
              <a:rPr lang="en-IN" sz="2600" dirty="0" err="1">
                <a:latin typeface="Courier New" pitchFamily="49" charset="0"/>
                <a:cs typeface="Courier New" pitchFamily="49" charset="0"/>
              </a:rPr>
              <a:t>placeBet</a:t>
            </a:r>
            <a:r>
              <a:rPr lang="en-IN" sz="2600" dirty="0">
                <a:latin typeface="Courier New" pitchFamily="49" charset="0"/>
                <a:cs typeface="Courier New" pitchFamily="49" charset="0"/>
              </a:rPr>
              <a:t>: function() {</a:t>
            </a:r>
          </a:p>
          <a:p>
            <a:pPr marL="400050" lvl="1" indent="0">
              <a:buNone/>
            </a:pPr>
            <a:r>
              <a:rPr lang="en-IN" sz="2600" dirty="0">
                <a:latin typeface="Courier New" pitchFamily="49" charset="0"/>
                <a:cs typeface="Courier New" pitchFamily="49" charset="0"/>
              </a:rPr>
              <a:t>	</a:t>
            </a:r>
            <a:r>
              <a:rPr lang="en-IN" sz="2600" dirty="0" err="1" smtClean="0">
                <a:latin typeface="Courier New" pitchFamily="49" charset="0"/>
                <a:cs typeface="Courier New" pitchFamily="49" charset="0"/>
              </a:rPr>
              <a:t>this.currentBank</a:t>
            </a:r>
            <a:r>
              <a:rPr lang="en-IN" sz="2600" dirty="0">
                <a:latin typeface="Courier New" pitchFamily="49" charset="0"/>
                <a:cs typeface="Courier New" pitchFamily="49" charset="0"/>
              </a:rPr>
              <a:t> </a:t>
            </a:r>
            <a:r>
              <a:rPr lang="en-IN" sz="2600" dirty="0" smtClean="0">
                <a:latin typeface="Courier New" pitchFamily="49" charset="0"/>
                <a:cs typeface="Courier New" pitchFamily="49" charset="0"/>
              </a:rPr>
              <a:t>-= </a:t>
            </a:r>
            <a:r>
              <a:rPr lang="en-IN" sz="2600" dirty="0" err="1" smtClean="0">
                <a:latin typeface="Courier New" pitchFamily="49" charset="0"/>
                <a:cs typeface="Courier New" pitchFamily="49" charset="0"/>
              </a:rPr>
              <a:t>this.currentBet</a:t>
            </a:r>
            <a:r>
              <a:rPr lang="en-IN" sz="2600" dirty="0">
                <a:latin typeface="Courier New" pitchFamily="49" charset="0"/>
                <a:cs typeface="Courier New" pitchFamily="49" charset="0"/>
              </a:rPr>
              <a:t>;</a:t>
            </a:r>
          </a:p>
          <a:p>
            <a:pPr marL="400050" lvl="1" indent="0">
              <a:buNone/>
            </a:pPr>
            <a:r>
              <a:rPr lang="en-IN" sz="2600" dirty="0">
                <a:latin typeface="Courier New" pitchFamily="49" charset="0"/>
                <a:cs typeface="Courier New" pitchFamily="49" charset="0"/>
              </a:rPr>
              <a:t>	</a:t>
            </a:r>
            <a:r>
              <a:rPr lang="en-IN" sz="2600" dirty="0" smtClean="0">
                <a:latin typeface="Courier New" pitchFamily="49" charset="0"/>
                <a:cs typeface="Courier New" pitchFamily="49" charset="0"/>
              </a:rPr>
              <a:t>return </a:t>
            </a:r>
            <a:r>
              <a:rPr lang="en-IN" sz="2600" dirty="0" err="1">
                <a:latin typeface="Courier New" pitchFamily="49" charset="0"/>
                <a:cs typeface="Courier New" pitchFamily="49" charset="0"/>
              </a:rPr>
              <a:t>currentBank</a:t>
            </a:r>
            <a:r>
              <a:rPr lang="en-IN" sz="2600" dirty="0">
                <a:latin typeface="Courier New" pitchFamily="49" charset="0"/>
                <a:cs typeface="Courier New" pitchFamily="49" charset="0"/>
              </a:rPr>
              <a:t>;</a:t>
            </a:r>
          </a:p>
          <a:p>
            <a:pPr marL="400050" lvl="1" indent="0">
              <a:buNone/>
            </a:pPr>
            <a:r>
              <a:rPr lang="en-IN" sz="2600" dirty="0">
                <a:latin typeface="Courier New" pitchFamily="49" charset="0"/>
                <a:cs typeface="Courier New" pitchFamily="49" charset="0"/>
              </a:rPr>
              <a:t>	}</a:t>
            </a:r>
          </a:p>
          <a:p>
            <a:pPr marL="400050" lvl="1" indent="0">
              <a:buNone/>
            </a:pPr>
            <a:r>
              <a:rPr lang="en-IN" sz="2600" dirty="0">
                <a:latin typeface="Courier New" pitchFamily="49" charset="0"/>
                <a:cs typeface="Courier New" pitchFamily="49" charset="0"/>
              </a:rPr>
              <a:t>}</a:t>
            </a:r>
            <a:endParaRPr lang="en-IN" sz="2600" dirty="0">
              <a:latin typeface="Courier New" pitchFamily="49" charset="0"/>
              <a:ea typeface="+mn-ea"/>
              <a:cs typeface="Courier New" pitchFamily="49" charset="0"/>
            </a:endParaRPr>
          </a:p>
        </p:txBody>
      </p:sp>
    </p:spTree>
    <p:extLst>
      <p:ext uri="{BB962C8B-B14F-4D97-AF65-F5344CB8AC3E}">
        <p14:creationId xmlns:p14="http://schemas.microsoft.com/office/powerpoint/2010/main" val="27152409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Creating a Custom Method </a:t>
            </a:r>
            <a:r>
              <a:rPr lang="en-US" sz="3600"/>
              <a:t>(continued 2)</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27</a:t>
            </a:fld>
            <a:endParaRPr lang="en-US"/>
          </a:p>
        </p:txBody>
      </p:sp>
      <p:sp>
        <p:nvSpPr>
          <p:cNvPr id="3" name="Content Placeholder 2"/>
          <p:cNvSpPr>
            <a:spLocks noGrp="1"/>
          </p:cNvSpPr>
          <p:nvPr>
            <p:ph idx="1"/>
          </p:nvPr>
        </p:nvSpPr>
        <p:spPr/>
        <p:txBody>
          <a:bodyPr/>
          <a:lstStyle/>
          <a:p>
            <a:r>
              <a:rPr lang="en-IN" dirty="0"/>
              <a:t>The </a:t>
            </a:r>
            <a:r>
              <a:rPr lang="en-IN" dirty="0" err="1"/>
              <a:t>placeBet</a:t>
            </a:r>
            <a:r>
              <a:rPr lang="en-IN" dirty="0"/>
              <a:t>() method uses the </a:t>
            </a:r>
            <a:r>
              <a:rPr lang="en-IN" sz="2600" dirty="0">
                <a:latin typeface="Courier New" pitchFamily="49" charset="0"/>
                <a:cs typeface="Courier New" pitchFamily="49" charset="0"/>
              </a:rPr>
              <a:t>this</a:t>
            </a:r>
            <a:r>
              <a:rPr lang="en-IN" dirty="0"/>
              <a:t> keyword to reference the current object</a:t>
            </a:r>
          </a:p>
          <a:p>
            <a:r>
              <a:rPr lang="en-IN" dirty="0"/>
              <a:t>The </a:t>
            </a:r>
            <a:r>
              <a:rPr lang="en-IN" sz="2600" dirty="0">
                <a:latin typeface="Courier New" pitchFamily="49" charset="0"/>
                <a:cs typeface="Courier New" pitchFamily="49" charset="0"/>
              </a:rPr>
              <a:t>-=</a:t>
            </a:r>
            <a:r>
              <a:rPr lang="en-IN" dirty="0"/>
              <a:t> assignment operator is used to subtract the value of the current bet from the current bank value</a:t>
            </a:r>
          </a:p>
          <a:p>
            <a:r>
              <a:rPr lang="en-IN" dirty="0"/>
              <a:t>The method concludes by returning the value of the </a:t>
            </a:r>
            <a:r>
              <a:rPr lang="en-IN" dirty="0" err="1"/>
              <a:t>currentBank</a:t>
            </a:r>
            <a:r>
              <a:rPr lang="en-IN" dirty="0"/>
              <a:t> property</a:t>
            </a:r>
            <a:endParaRPr lang="en-IN" sz="2600" dirty="0">
              <a:latin typeface="Courier New" pitchFamily="49" charset="0"/>
              <a:ea typeface="+mn-ea"/>
              <a:cs typeface="Courier New" pitchFamily="49" charset="0"/>
            </a:endParaRPr>
          </a:p>
        </p:txBody>
      </p:sp>
    </p:spTree>
    <p:extLst>
      <p:ext uri="{BB962C8B-B14F-4D97-AF65-F5344CB8AC3E}">
        <p14:creationId xmlns:p14="http://schemas.microsoft.com/office/powerpoint/2010/main" val="8833978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Creating a Custom Method </a:t>
            </a:r>
            <a:r>
              <a:rPr lang="en-US" sz="3600" dirty="0"/>
              <a:t>(continued </a:t>
            </a:r>
            <a:r>
              <a:rPr lang="en-US" sz="3600" dirty="0" smtClean="0"/>
              <a:t>3)</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28</a:t>
            </a:fld>
            <a:endParaRPr lang="en-US"/>
          </a:p>
        </p:txBody>
      </p:sp>
      <p:sp>
        <p:nvSpPr>
          <p:cNvPr id="3" name="Content Placeholder 2"/>
          <p:cNvSpPr>
            <a:spLocks noGrp="1"/>
          </p:cNvSpPr>
          <p:nvPr>
            <p:ph idx="1"/>
          </p:nvPr>
        </p:nvSpPr>
        <p:spPr/>
        <p:txBody>
          <a:bodyPr/>
          <a:lstStyle/>
          <a:p>
            <a:r>
              <a:rPr lang="en-IN" dirty="0" smtClean="0"/>
              <a:t>To </a:t>
            </a:r>
            <a:r>
              <a:rPr lang="en-IN" dirty="0"/>
              <a:t>apply the </a:t>
            </a:r>
            <a:r>
              <a:rPr lang="en-IN" dirty="0" err="1"/>
              <a:t>placeBet</a:t>
            </a:r>
            <a:r>
              <a:rPr lang="en-IN" dirty="0"/>
              <a:t>() method to the </a:t>
            </a:r>
            <a:r>
              <a:rPr lang="en-IN" dirty="0" err="1"/>
              <a:t>pokerDeck</a:t>
            </a:r>
            <a:r>
              <a:rPr lang="en-IN" dirty="0"/>
              <a:t> object, run the </a:t>
            </a:r>
            <a:r>
              <a:rPr lang="en-IN" dirty="0" smtClean="0"/>
              <a:t>following expression:</a:t>
            </a:r>
          </a:p>
          <a:p>
            <a:pPr marL="0" indent="0">
              <a:buNone/>
            </a:pPr>
            <a:r>
              <a:rPr lang="en-IN" dirty="0" smtClean="0"/>
              <a:t>	</a:t>
            </a:r>
            <a:r>
              <a:rPr lang="en-IN" sz="2600" dirty="0" err="1" smtClean="0">
                <a:latin typeface="Courier New" pitchFamily="49" charset="0"/>
                <a:cs typeface="Courier New" pitchFamily="49" charset="0"/>
              </a:rPr>
              <a:t>pokerDeck.placeBet</a:t>
            </a:r>
            <a:r>
              <a:rPr lang="en-IN" sz="2600" dirty="0" smtClean="0">
                <a:latin typeface="Courier New" pitchFamily="49" charset="0"/>
                <a:cs typeface="Courier New" pitchFamily="49" charset="0"/>
              </a:rPr>
              <a:t>()</a:t>
            </a:r>
          </a:p>
          <a:p>
            <a:r>
              <a:rPr lang="en-IN" dirty="0"/>
              <a:t>Add </a:t>
            </a:r>
            <a:r>
              <a:rPr lang="en-IN" dirty="0" err="1"/>
              <a:t>placeBet</a:t>
            </a:r>
            <a:r>
              <a:rPr lang="en-IN" dirty="0"/>
              <a:t>() method to the </a:t>
            </a:r>
            <a:r>
              <a:rPr lang="en-IN" dirty="0" err="1"/>
              <a:t>pokerGame</a:t>
            </a:r>
            <a:r>
              <a:rPr lang="en-IN" dirty="0"/>
              <a:t> object to reduce the bank value by the size of the bet</a:t>
            </a:r>
          </a:p>
          <a:p>
            <a:r>
              <a:rPr lang="en-IN" dirty="0" smtClean="0"/>
              <a:t>The </a:t>
            </a:r>
            <a:r>
              <a:rPr lang="en-IN" dirty="0" err="1"/>
              <a:t>placeBet</a:t>
            </a:r>
            <a:r>
              <a:rPr lang="en-IN" dirty="0"/>
              <a:t>() method should be run whenever the user clicks the Deal button</a:t>
            </a:r>
          </a:p>
        </p:txBody>
      </p:sp>
    </p:spTree>
    <p:extLst>
      <p:ext uri="{BB962C8B-B14F-4D97-AF65-F5344CB8AC3E}">
        <p14:creationId xmlns:p14="http://schemas.microsoft.com/office/powerpoint/2010/main" val="41696454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Creating a Custom Method </a:t>
            </a:r>
            <a:r>
              <a:rPr lang="en-US" sz="3600" dirty="0"/>
              <a:t>(continued </a:t>
            </a:r>
            <a:r>
              <a:rPr lang="en-US" sz="3600" dirty="0" smtClean="0"/>
              <a:t>4)</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29</a:t>
            </a:fld>
            <a:endParaRPr lang="en-US"/>
          </a:p>
        </p:txBody>
      </p:sp>
      <p:pic>
        <p:nvPicPr>
          <p:cNvPr id="6" name="Content Placeholder 5" descr="This figure explains the process of testing whether the bank can cover the size of the bet.&#10;The figure consists of three rectangular boxes and a few lines of code.&#10;The first line of the code reads “// Enable the Draw and Stand buttons after the deal”. The second line of the code reads “dealButton.addEventListener(“click”, function() {”. The third line of the code reads “if (pokerGame.currentBank &gt;= pokerGame.currentBet) {”. The fourth line of the code reads “disableObj(dealButton);”. The fifth line of the code reads “disableObj(betSelection);”. The sixth line of the code reads “enableObj(drawButton);”. The seventh line of the code reads “enableObj(standButton);”. The eighth line of the code reads “bankBox.value = pokerGame.placeBet();”. The ninth line of the code reads “} else {”. The tenth line of the code reads “alert(“Reduce the size of your bet”);”. The eleventh line of the code reads “}”. The twelfth line of the code reads “});”. &#10;The first rectangular box labeled “tests whether the bank covers the size of the bet” is positioned on the left side of the code. An arrow originating from this rectangular box points to the third line of the code.&#10;The second rectangular box labeled “after the Deal button is clicked, reduces the bank by the size of the bet” is positioned below the first rectangular box. An arrow originating from the second rectangular box points to the eighth line of the code. &#10;The third rectangular box labeled “displays a message if the bank can’t cover the bet” is positioned below the code. An arrow originating from this rectangular box points to the tenth line of the code.&#10;" title="Figure 14-8 Testing whether the bank can cover the size of the be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80197"/>
            <a:ext cx="8305800" cy="4184968"/>
          </a:xfrm>
        </p:spPr>
      </p:pic>
    </p:spTree>
    <p:extLst>
      <p:ext uri="{BB962C8B-B14F-4D97-AF65-F5344CB8AC3E}">
        <p14:creationId xmlns:p14="http://schemas.microsoft.com/office/powerpoint/2010/main" val="2174097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pPr eaLnBrk="1" hangingPunct="1"/>
            <a:r>
              <a:rPr lang="en-US" dirty="0"/>
              <a:t>Objectives (continued)</a:t>
            </a:r>
          </a:p>
        </p:txBody>
      </p:sp>
      <p:sp>
        <p:nvSpPr>
          <p:cNvPr id="27650" name="Rectangle 3"/>
          <p:cNvSpPr>
            <a:spLocks noGrp="1" noChangeArrowheads="1"/>
          </p:cNvSpPr>
          <p:nvPr>
            <p:ph idx="1"/>
          </p:nvPr>
        </p:nvSpPr>
        <p:spPr/>
        <p:txBody>
          <a:bodyPr/>
          <a:lstStyle/>
          <a:p>
            <a:r>
              <a:rPr lang="en-IN"/>
              <a:t>Define an object prototype</a:t>
            </a:r>
          </a:p>
          <a:p>
            <a:r>
              <a:rPr lang="en-IN"/>
              <a:t>Explore prototype chains</a:t>
            </a:r>
          </a:p>
          <a:p>
            <a:r>
              <a:rPr lang="en-IN"/>
              <a:t>Use the </a:t>
            </a:r>
            <a:r>
              <a:rPr lang="en-IN" sz="2600">
                <a:latin typeface="Courier New" pitchFamily="49" charset="0"/>
                <a:cs typeface="Courier New" pitchFamily="49" charset="0"/>
              </a:rPr>
              <a:t>apply()</a:t>
            </a:r>
            <a:r>
              <a:rPr lang="en-IN"/>
              <a:t> and </a:t>
            </a:r>
            <a:r>
              <a:rPr lang="en-IN" sz="2600">
                <a:latin typeface="Courier New" pitchFamily="49" charset="0"/>
                <a:cs typeface="Courier New" pitchFamily="49" charset="0"/>
              </a:rPr>
              <a:t>call()</a:t>
            </a:r>
            <a:r>
              <a:rPr lang="en-IN"/>
              <a:t> methods</a:t>
            </a:r>
          </a:p>
          <a:p>
            <a:r>
              <a:rPr lang="en-IN"/>
              <a:t>Work with objects and arrays</a:t>
            </a:r>
          </a:p>
          <a:p>
            <a:r>
              <a:rPr lang="en-IN"/>
              <a:t>Create a </a:t>
            </a:r>
            <a:r>
              <a:rPr lang="en-IN" sz="2600">
                <a:latin typeface="Courier New" pitchFamily="49" charset="0"/>
                <a:cs typeface="Courier New" pitchFamily="49" charset="0"/>
              </a:rPr>
              <a:t>for…in</a:t>
            </a:r>
            <a:r>
              <a:rPr lang="en-IN"/>
              <a:t> loop</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a:t>
            </a:fld>
            <a:endParaRPr lang="en-US"/>
          </a:p>
        </p:txBody>
      </p:sp>
    </p:spTree>
    <p:extLst>
      <p:ext uri="{BB962C8B-B14F-4D97-AF65-F5344CB8AC3E}">
        <p14:creationId xmlns:p14="http://schemas.microsoft.com/office/powerpoint/2010/main" val="23234168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Creating an Object with the </a:t>
            </a:r>
            <a:r>
              <a:rPr lang="en-IN" sz="3600" i="1" dirty="0">
                <a:latin typeface="Courier New"/>
                <a:cs typeface="Courier New"/>
              </a:rPr>
              <a:t>new</a:t>
            </a:r>
            <a:r>
              <a:rPr lang="en-IN" sz="3600" i="1" dirty="0"/>
              <a:t> </a:t>
            </a:r>
            <a:r>
              <a:rPr lang="en-IN" sz="3600" dirty="0"/>
              <a:t>Operator</a:t>
            </a:r>
            <a:r>
              <a:rPr lang="en-IN" sz="3600" b="0" dirty="0">
                <a:solidFill>
                  <a:srgbClr val="000000"/>
                </a:solidFill>
              </a:rPr>
              <a:t> </a:t>
            </a:r>
            <a:endParaRPr lang="en-US" sz="3600" dirty="0">
              <a:solidFill>
                <a:schemeClr val="tx1"/>
              </a:solidFill>
            </a:endParaRP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30</a:t>
            </a:fld>
            <a:endParaRPr lang="en-US"/>
          </a:p>
        </p:txBody>
      </p:sp>
      <p:sp>
        <p:nvSpPr>
          <p:cNvPr id="3" name="Content Placeholder 2"/>
          <p:cNvSpPr>
            <a:spLocks noGrp="1"/>
          </p:cNvSpPr>
          <p:nvPr>
            <p:ph idx="1"/>
          </p:nvPr>
        </p:nvSpPr>
        <p:spPr/>
        <p:txBody>
          <a:bodyPr/>
          <a:lstStyle/>
          <a:p>
            <a:r>
              <a:rPr lang="en-IN" dirty="0"/>
              <a:t>Syntax to create </a:t>
            </a:r>
            <a:r>
              <a:rPr lang="en-IN" dirty="0" smtClean="0"/>
              <a:t>a custom object </a:t>
            </a:r>
            <a:r>
              <a:rPr lang="en-IN" dirty="0"/>
              <a:t>with the </a:t>
            </a:r>
            <a:r>
              <a:rPr lang="en-IN" sz="2600" i="1" dirty="0">
                <a:latin typeface="Courier New" pitchFamily="49" charset="0"/>
                <a:cs typeface="Courier New" pitchFamily="49" charset="0"/>
              </a:rPr>
              <a:t>new</a:t>
            </a:r>
            <a:r>
              <a:rPr lang="en-IN" dirty="0">
                <a:latin typeface="Calibri"/>
                <a:cs typeface="Courier New" pitchFamily="49" charset="0"/>
              </a:rPr>
              <a:t> </a:t>
            </a:r>
            <a:r>
              <a:rPr lang="en-IN" dirty="0" smtClean="0">
                <a:latin typeface="Calibri"/>
                <a:cs typeface="Courier New" pitchFamily="49" charset="0"/>
              </a:rPr>
              <a:t>operator</a:t>
            </a:r>
            <a:endParaRPr lang="en-IN" dirty="0"/>
          </a:p>
          <a:p>
            <a:pPr marL="400050" lvl="1" indent="0">
              <a:buNone/>
            </a:pPr>
            <a:r>
              <a:rPr lang="en-IN" sz="2600" dirty="0" err="1">
                <a:latin typeface="Courier New" pitchFamily="49" charset="0"/>
                <a:cs typeface="Courier New" pitchFamily="49" charset="0"/>
              </a:rPr>
              <a:t>var</a:t>
            </a:r>
            <a:r>
              <a:rPr lang="en-IN" sz="2600" dirty="0">
                <a:latin typeface="Courier New" pitchFamily="49" charset="0"/>
                <a:cs typeface="Courier New" pitchFamily="49" charset="0"/>
              </a:rPr>
              <a:t> </a:t>
            </a:r>
            <a:r>
              <a:rPr lang="en-IN" sz="2600" i="1" dirty="0" err="1">
                <a:latin typeface="Courier New" pitchFamily="49" charset="0"/>
                <a:cs typeface="Courier New" pitchFamily="49" charset="0"/>
              </a:rPr>
              <a:t>objName</a:t>
            </a:r>
            <a:r>
              <a:rPr lang="en-IN" sz="2600" i="1" dirty="0">
                <a:latin typeface="Courier New" pitchFamily="49" charset="0"/>
                <a:cs typeface="Courier New" pitchFamily="49" charset="0"/>
              </a:rPr>
              <a:t> </a:t>
            </a:r>
            <a:r>
              <a:rPr lang="en-IN" sz="2600" dirty="0">
                <a:latin typeface="Courier New" pitchFamily="49" charset="0"/>
                <a:cs typeface="Courier New" pitchFamily="49" charset="0"/>
              </a:rPr>
              <a:t>= new Object();</a:t>
            </a:r>
          </a:p>
          <a:p>
            <a:pPr marL="400050" lvl="1" indent="0">
              <a:buNone/>
            </a:pPr>
            <a:r>
              <a:rPr lang="en-IN" sz="2600" i="1" dirty="0" err="1">
                <a:latin typeface="Courier New" pitchFamily="49" charset="0"/>
                <a:cs typeface="Courier New" pitchFamily="49" charset="0"/>
              </a:rPr>
              <a:t>object</a:t>
            </a:r>
            <a:r>
              <a:rPr lang="en-IN" sz="2600" dirty="0" err="1">
                <a:latin typeface="Courier New" pitchFamily="49" charset="0"/>
                <a:cs typeface="Courier New" pitchFamily="49" charset="0"/>
              </a:rPr>
              <a:t>.</a:t>
            </a:r>
            <a:r>
              <a:rPr lang="en-IN" sz="2600" i="1" dirty="0" err="1">
                <a:latin typeface="Courier New" pitchFamily="49" charset="0"/>
                <a:cs typeface="Courier New" pitchFamily="49" charset="0"/>
              </a:rPr>
              <a:t>property</a:t>
            </a:r>
            <a:r>
              <a:rPr lang="en-IN" sz="2600" i="1" dirty="0">
                <a:latin typeface="Courier New" pitchFamily="49" charset="0"/>
                <a:cs typeface="Courier New" pitchFamily="49" charset="0"/>
              </a:rPr>
              <a:t> </a:t>
            </a:r>
            <a:r>
              <a:rPr lang="en-IN" sz="2600" dirty="0">
                <a:latin typeface="Courier New" pitchFamily="49" charset="0"/>
                <a:cs typeface="Courier New" pitchFamily="49" charset="0"/>
              </a:rPr>
              <a:t>= </a:t>
            </a:r>
            <a:r>
              <a:rPr lang="en-IN" sz="2600" i="1" dirty="0">
                <a:latin typeface="Courier New" pitchFamily="49" charset="0"/>
                <a:cs typeface="Courier New" pitchFamily="49" charset="0"/>
              </a:rPr>
              <a:t>value</a:t>
            </a:r>
            <a:r>
              <a:rPr lang="en-IN" sz="2600" dirty="0">
                <a:latin typeface="Courier New" pitchFamily="49" charset="0"/>
                <a:cs typeface="Courier New" pitchFamily="49" charset="0"/>
              </a:rPr>
              <a:t>;</a:t>
            </a:r>
          </a:p>
          <a:p>
            <a:pPr marL="400050" lvl="1" indent="0">
              <a:buNone/>
            </a:pPr>
            <a:r>
              <a:rPr lang="en-IN" sz="2600" i="1" dirty="0" err="1">
                <a:latin typeface="Courier New" pitchFamily="49" charset="0"/>
                <a:cs typeface="Courier New" pitchFamily="49" charset="0"/>
              </a:rPr>
              <a:t>object</a:t>
            </a:r>
            <a:r>
              <a:rPr lang="en-IN" sz="2600" dirty="0" err="1">
                <a:latin typeface="Courier New" pitchFamily="49" charset="0"/>
                <a:cs typeface="Courier New" pitchFamily="49" charset="0"/>
              </a:rPr>
              <a:t>.</a:t>
            </a:r>
            <a:r>
              <a:rPr lang="en-IN" sz="2600" i="1" dirty="0" err="1">
                <a:latin typeface="Courier New" pitchFamily="49" charset="0"/>
                <a:cs typeface="Courier New" pitchFamily="49" charset="0"/>
              </a:rPr>
              <a:t>method</a:t>
            </a:r>
            <a:r>
              <a:rPr lang="en-IN" sz="2600" i="1" dirty="0">
                <a:latin typeface="Courier New" pitchFamily="49" charset="0"/>
                <a:cs typeface="Courier New" pitchFamily="49" charset="0"/>
              </a:rPr>
              <a:t> </a:t>
            </a:r>
            <a:r>
              <a:rPr lang="en-IN" sz="2600" dirty="0">
                <a:latin typeface="Courier New" pitchFamily="49" charset="0"/>
                <a:cs typeface="Courier New" pitchFamily="49" charset="0"/>
              </a:rPr>
              <a:t>= function() {</a:t>
            </a:r>
          </a:p>
          <a:p>
            <a:pPr marL="400050" lvl="1" indent="0">
              <a:buNone/>
            </a:pPr>
            <a:r>
              <a:rPr lang="en-IN" sz="2600" i="1" dirty="0" smtClean="0">
                <a:latin typeface="Courier New" pitchFamily="49" charset="0"/>
                <a:cs typeface="Courier New" pitchFamily="49" charset="0"/>
              </a:rPr>
              <a:t>	commands</a:t>
            </a:r>
            <a:endParaRPr lang="en-IN" sz="2600" i="1" dirty="0">
              <a:latin typeface="Courier New" pitchFamily="49" charset="0"/>
              <a:cs typeface="Courier New" pitchFamily="49" charset="0"/>
            </a:endParaRPr>
          </a:p>
          <a:p>
            <a:pPr marL="400050" lvl="1" indent="0">
              <a:buNone/>
            </a:pPr>
            <a:r>
              <a:rPr lang="en-IN" sz="2600" dirty="0">
                <a:latin typeface="Courier New" pitchFamily="49" charset="0"/>
                <a:cs typeface="Courier New" pitchFamily="49" charset="0"/>
              </a:rPr>
              <a:t>};</a:t>
            </a:r>
          </a:p>
          <a:p>
            <a:pPr marL="355600" indent="0">
              <a:buNone/>
              <a:tabLst>
                <a:tab pos="355600" algn="l"/>
              </a:tabLst>
            </a:pPr>
            <a:r>
              <a:rPr lang="en-IN" dirty="0"/>
              <a:t>where </a:t>
            </a:r>
            <a:r>
              <a:rPr lang="en-IN" sz="2600" i="1" dirty="0" err="1">
                <a:latin typeface="Courier New" pitchFamily="49" charset="0"/>
                <a:cs typeface="Courier New" pitchFamily="49" charset="0"/>
              </a:rPr>
              <a:t>objName</a:t>
            </a:r>
            <a:r>
              <a:rPr lang="en-IN" i="1" dirty="0"/>
              <a:t> </a:t>
            </a:r>
            <a:r>
              <a:rPr lang="en-IN" dirty="0"/>
              <a:t>is the object name, </a:t>
            </a:r>
            <a:r>
              <a:rPr lang="en-IN" sz="2600" i="1" dirty="0">
                <a:latin typeface="Courier New" pitchFamily="49" charset="0"/>
                <a:cs typeface="Courier New" pitchFamily="49" charset="0"/>
              </a:rPr>
              <a:t>property</a:t>
            </a:r>
            <a:r>
              <a:rPr lang="en-IN" i="1" dirty="0"/>
              <a:t> </a:t>
            </a:r>
            <a:r>
              <a:rPr lang="en-IN" dirty="0"/>
              <a:t>is a property defined for that object, and </a:t>
            </a:r>
            <a:r>
              <a:rPr lang="en-IN" sz="2600" i="1" dirty="0">
                <a:latin typeface="Courier New" pitchFamily="49" charset="0"/>
                <a:cs typeface="Courier New" pitchFamily="49" charset="0"/>
              </a:rPr>
              <a:t>method</a:t>
            </a:r>
            <a:r>
              <a:rPr lang="en-IN" i="1" dirty="0"/>
              <a:t> </a:t>
            </a:r>
            <a:r>
              <a:rPr lang="en-IN" dirty="0"/>
              <a:t>is a method assigned to that object</a:t>
            </a:r>
            <a:endParaRPr lang="en-IN" sz="2600" dirty="0">
              <a:latin typeface="Courier New" pitchFamily="49" charset="0"/>
              <a:ea typeface="+mn-ea"/>
              <a:cs typeface="Courier New" pitchFamily="49" charset="0"/>
            </a:endParaRPr>
          </a:p>
        </p:txBody>
      </p:sp>
    </p:spTree>
    <p:extLst>
      <p:ext uri="{BB962C8B-B14F-4D97-AF65-F5344CB8AC3E}">
        <p14:creationId xmlns:p14="http://schemas.microsoft.com/office/powerpoint/2010/main" val="4259810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Creating an Object with the </a:t>
            </a:r>
            <a:r>
              <a:rPr lang="en-IN" sz="3600" i="1" dirty="0">
                <a:latin typeface="Courier New" pitchFamily="49" charset="0"/>
                <a:cs typeface="Courier New" pitchFamily="49" charset="0"/>
              </a:rPr>
              <a:t>new</a:t>
            </a:r>
            <a:r>
              <a:rPr lang="en-IN" sz="3600" i="1" dirty="0"/>
              <a:t> </a:t>
            </a:r>
            <a:r>
              <a:rPr lang="en-IN" sz="3600" dirty="0" smtClean="0"/>
              <a:t>Operator (continued)</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31</a:t>
            </a:fld>
            <a:endParaRPr lang="en-US"/>
          </a:p>
        </p:txBody>
      </p:sp>
      <p:sp>
        <p:nvSpPr>
          <p:cNvPr id="3" name="Content Placeholder 2"/>
          <p:cNvSpPr>
            <a:spLocks noGrp="1"/>
          </p:cNvSpPr>
          <p:nvPr>
            <p:ph idx="1"/>
          </p:nvPr>
        </p:nvSpPr>
        <p:spPr/>
        <p:txBody>
          <a:bodyPr/>
          <a:lstStyle/>
          <a:p>
            <a:r>
              <a:rPr lang="en-IN" dirty="0"/>
              <a:t>The </a:t>
            </a:r>
            <a:r>
              <a:rPr lang="en-IN" sz="2600" dirty="0">
                <a:latin typeface="Courier New" pitchFamily="49" charset="0"/>
                <a:cs typeface="Courier New" pitchFamily="49" charset="0"/>
              </a:rPr>
              <a:t>new Object()</a:t>
            </a:r>
            <a:r>
              <a:rPr lang="en-IN" dirty="0"/>
              <a:t> statement is equivalent to an empty object literal </a:t>
            </a:r>
            <a:r>
              <a:rPr lang="en-IN" sz="2600" dirty="0">
                <a:latin typeface="Courier New" pitchFamily="49" charset="0"/>
                <a:cs typeface="Courier New" pitchFamily="49" charset="0"/>
              </a:rPr>
              <a:t>{}</a:t>
            </a:r>
            <a:r>
              <a:rPr lang="en-IN" dirty="0"/>
              <a:t> that creates an object devoid of properties and methods</a:t>
            </a:r>
          </a:p>
          <a:p>
            <a:r>
              <a:rPr lang="en-IN" dirty="0"/>
              <a:t>The biggest limitation of an object created either as an object literal or with the </a:t>
            </a:r>
            <a:r>
              <a:rPr lang="en-IN" sz="2600" dirty="0">
                <a:latin typeface="Courier New" pitchFamily="49" charset="0"/>
                <a:cs typeface="Courier New" pitchFamily="49" charset="0"/>
              </a:rPr>
              <a:t>new Object()</a:t>
            </a:r>
            <a:r>
              <a:rPr lang="en-IN" dirty="0"/>
              <a:t> command is that the object is not reusable</a:t>
            </a:r>
            <a:endParaRPr lang="en-IN" sz="2600" dirty="0">
              <a:latin typeface="Courier New" pitchFamily="49" charset="0"/>
              <a:ea typeface="+mn-ea"/>
              <a:cs typeface="Courier New" pitchFamily="49" charset="0"/>
            </a:endParaRPr>
          </a:p>
        </p:txBody>
      </p:sp>
    </p:spTree>
    <p:extLst>
      <p:ext uri="{BB962C8B-B14F-4D97-AF65-F5344CB8AC3E}">
        <p14:creationId xmlns:p14="http://schemas.microsoft.com/office/powerpoint/2010/main" val="28938538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Constructor Functions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32</a:t>
            </a:fld>
            <a:endParaRPr lang="en-US"/>
          </a:p>
        </p:txBody>
      </p:sp>
      <p:sp>
        <p:nvSpPr>
          <p:cNvPr id="3" name="Content Placeholder 2"/>
          <p:cNvSpPr>
            <a:spLocks noGrp="1"/>
          </p:cNvSpPr>
          <p:nvPr>
            <p:ph idx="1"/>
          </p:nvPr>
        </p:nvSpPr>
        <p:spPr/>
        <p:txBody>
          <a:bodyPr/>
          <a:lstStyle/>
          <a:p>
            <a:r>
              <a:rPr lang="en-IN" dirty="0"/>
              <a:t>Object class can be created using </a:t>
            </a:r>
            <a:r>
              <a:rPr lang="en-IN" dirty="0" smtClean="0"/>
              <a:t>an object </a:t>
            </a:r>
            <a:r>
              <a:rPr lang="en-IN" dirty="0"/>
              <a:t>constructor or a constructor that defines the properties and methods associated with the object type</a:t>
            </a:r>
          </a:p>
          <a:p>
            <a:r>
              <a:rPr lang="en-IN" b="1" dirty="0"/>
              <a:t>Object instance </a:t>
            </a:r>
            <a:r>
              <a:rPr lang="en-IN" dirty="0"/>
              <a:t>or </a:t>
            </a:r>
            <a:r>
              <a:rPr lang="en-IN" b="1" dirty="0"/>
              <a:t>instance</a:t>
            </a:r>
            <a:r>
              <a:rPr lang="en-IN" dirty="0"/>
              <a:t>: S</a:t>
            </a:r>
            <a:r>
              <a:rPr lang="en-IN" dirty="0" smtClean="0"/>
              <a:t>pecific </a:t>
            </a:r>
            <a:r>
              <a:rPr lang="en-IN" dirty="0"/>
              <a:t>object that is based on an object class</a:t>
            </a:r>
          </a:p>
          <a:p>
            <a:r>
              <a:rPr lang="en-IN" dirty="0"/>
              <a:t>Creating the object based on an object class is known as </a:t>
            </a:r>
            <a:r>
              <a:rPr lang="en-IN" b="1" dirty="0"/>
              <a:t>instantiating </a:t>
            </a:r>
            <a:r>
              <a:rPr lang="en-IN" dirty="0"/>
              <a:t>an object</a:t>
            </a:r>
          </a:p>
          <a:p>
            <a:endParaRPr lang="en-IN" dirty="0"/>
          </a:p>
        </p:txBody>
      </p:sp>
    </p:spTree>
    <p:extLst>
      <p:ext uri="{BB962C8B-B14F-4D97-AF65-F5344CB8AC3E}">
        <p14:creationId xmlns:p14="http://schemas.microsoft.com/office/powerpoint/2010/main" val="31397001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Constructor Functions </a:t>
            </a:r>
            <a:r>
              <a:rPr lang="en-US" sz="4000"/>
              <a:t>(continued 1) </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33</a:t>
            </a:fld>
            <a:endParaRPr lang="en-US"/>
          </a:p>
        </p:txBody>
      </p:sp>
      <p:sp>
        <p:nvSpPr>
          <p:cNvPr id="3" name="Content Placeholder 2"/>
          <p:cNvSpPr>
            <a:spLocks noGrp="1"/>
          </p:cNvSpPr>
          <p:nvPr>
            <p:ph idx="1"/>
          </p:nvPr>
        </p:nvSpPr>
        <p:spPr/>
        <p:txBody>
          <a:bodyPr/>
          <a:lstStyle/>
          <a:p>
            <a:r>
              <a:rPr lang="en-IN" dirty="0"/>
              <a:t>Object constructors are defined with the following </a:t>
            </a:r>
            <a:r>
              <a:rPr lang="en-IN" b="1" dirty="0"/>
              <a:t>constructor function</a:t>
            </a:r>
            <a:r>
              <a:rPr lang="en-IN" dirty="0"/>
              <a:t>:</a:t>
            </a:r>
          </a:p>
          <a:p>
            <a:pPr marL="404813" lvl="2" indent="0">
              <a:buNone/>
            </a:pPr>
            <a:r>
              <a:rPr lang="en-IN" sz="2600" dirty="0">
                <a:latin typeface="Courier New" pitchFamily="49" charset="0"/>
                <a:cs typeface="Courier New" pitchFamily="49" charset="0"/>
              </a:rPr>
              <a:t>function </a:t>
            </a:r>
            <a:r>
              <a:rPr lang="en-IN" sz="2600" i="1" dirty="0" err="1">
                <a:latin typeface="Courier New" pitchFamily="49" charset="0"/>
                <a:cs typeface="Courier New" pitchFamily="49" charset="0"/>
              </a:rPr>
              <a:t>objClass</a:t>
            </a:r>
            <a:r>
              <a:rPr lang="en-IN" sz="2600" dirty="0">
                <a:latin typeface="Courier New" pitchFamily="49" charset="0"/>
                <a:cs typeface="Courier New" pitchFamily="49" charset="0"/>
              </a:rPr>
              <a:t>(</a:t>
            </a:r>
            <a:r>
              <a:rPr lang="en-IN" sz="2600" i="1" dirty="0">
                <a:latin typeface="Courier New" pitchFamily="49" charset="0"/>
                <a:cs typeface="Courier New" pitchFamily="49" charset="0"/>
              </a:rPr>
              <a:t>parameters</a:t>
            </a:r>
            <a:r>
              <a:rPr lang="en-IN" sz="2600" dirty="0">
                <a:latin typeface="Courier New" pitchFamily="49" charset="0"/>
                <a:cs typeface="Courier New" pitchFamily="49" charset="0"/>
              </a:rPr>
              <a:t>) {</a:t>
            </a:r>
          </a:p>
          <a:p>
            <a:pPr marL="404813" lvl="2" indent="0">
              <a:buNone/>
            </a:pPr>
            <a:r>
              <a:rPr lang="en-IN" sz="2600" dirty="0">
                <a:latin typeface="Courier New" pitchFamily="49" charset="0"/>
                <a:cs typeface="Courier New" pitchFamily="49" charset="0"/>
              </a:rPr>
              <a:t>	this.</a:t>
            </a:r>
            <a:r>
              <a:rPr lang="en-IN" sz="2600" i="1" dirty="0">
                <a:latin typeface="Courier New" pitchFamily="49" charset="0"/>
                <a:cs typeface="Courier New" pitchFamily="49" charset="0"/>
              </a:rPr>
              <a:t>prop1 </a:t>
            </a:r>
            <a:r>
              <a:rPr lang="en-IN" sz="2600" dirty="0">
                <a:latin typeface="Courier New" pitchFamily="49" charset="0"/>
                <a:cs typeface="Courier New" pitchFamily="49" charset="0"/>
              </a:rPr>
              <a:t>= </a:t>
            </a:r>
            <a:r>
              <a:rPr lang="en-IN" sz="2600" i="1" dirty="0">
                <a:latin typeface="Courier New" pitchFamily="49" charset="0"/>
                <a:cs typeface="Courier New" pitchFamily="49" charset="0"/>
              </a:rPr>
              <a:t>value1</a:t>
            </a:r>
            <a:r>
              <a:rPr lang="en-IN" sz="2600" dirty="0">
                <a:latin typeface="Courier New" pitchFamily="49" charset="0"/>
                <a:cs typeface="Courier New" pitchFamily="49" charset="0"/>
              </a:rPr>
              <a:t>;</a:t>
            </a:r>
          </a:p>
          <a:p>
            <a:pPr marL="404813" lvl="2" indent="0">
              <a:buNone/>
            </a:pPr>
            <a:r>
              <a:rPr lang="en-IN" sz="2600" dirty="0">
                <a:latin typeface="Courier New" pitchFamily="49" charset="0"/>
                <a:cs typeface="Courier New" pitchFamily="49" charset="0"/>
              </a:rPr>
              <a:t>	this.</a:t>
            </a:r>
            <a:r>
              <a:rPr lang="en-IN" sz="2600" i="1" dirty="0">
                <a:latin typeface="Courier New" pitchFamily="49" charset="0"/>
                <a:cs typeface="Courier New" pitchFamily="49" charset="0"/>
              </a:rPr>
              <a:t>prop2 </a:t>
            </a:r>
            <a:r>
              <a:rPr lang="en-IN" sz="2600" dirty="0">
                <a:latin typeface="Courier New" pitchFamily="49" charset="0"/>
                <a:cs typeface="Courier New" pitchFamily="49" charset="0"/>
              </a:rPr>
              <a:t>= </a:t>
            </a:r>
            <a:r>
              <a:rPr lang="en-IN" sz="2600" i="1" dirty="0">
                <a:latin typeface="Courier New" pitchFamily="49" charset="0"/>
                <a:cs typeface="Courier New" pitchFamily="49" charset="0"/>
              </a:rPr>
              <a:t>value2</a:t>
            </a:r>
            <a:r>
              <a:rPr lang="en-IN" sz="2600" dirty="0" smtClean="0">
                <a:latin typeface="Courier New" pitchFamily="49" charset="0"/>
                <a:cs typeface="Courier New" pitchFamily="49" charset="0"/>
              </a:rPr>
              <a:t>;…</a:t>
            </a:r>
            <a:endParaRPr lang="en-IN" sz="2600" dirty="0">
              <a:latin typeface="Courier New" pitchFamily="49" charset="0"/>
              <a:cs typeface="Courier New" pitchFamily="49" charset="0"/>
            </a:endParaRPr>
          </a:p>
          <a:p>
            <a:pPr marL="404813" lvl="2" indent="0">
              <a:buNone/>
            </a:pPr>
            <a:r>
              <a:rPr lang="en-IN" sz="2600" dirty="0">
                <a:latin typeface="Courier New" pitchFamily="49" charset="0"/>
                <a:cs typeface="Courier New" pitchFamily="49" charset="0"/>
              </a:rPr>
              <a:t>	this.</a:t>
            </a:r>
            <a:r>
              <a:rPr lang="en-IN" sz="2600" i="1" dirty="0">
                <a:latin typeface="Courier New" pitchFamily="49" charset="0"/>
                <a:cs typeface="Courier New" pitchFamily="49" charset="0"/>
              </a:rPr>
              <a:t>method1 </a:t>
            </a:r>
            <a:r>
              <a:rPr lang="en-IN" sz="2600" dirty="0">
                <a:latin typeface="Courier New" pitchFamily="49" charset="0"/>
                <a:cs typeface="Courier New" pitchFamily="49" charset="0"/>
              </a:rPr>
              <a:t>= </a:t>
            </a:r>
            <a:r>
              <a:rPr lang="en-IN" sz="2600" i="1" dirty="0">
                <a:latin typeface="Courier New" pitchFamily="49" charset="0"/>
                <a:cs typeface="Courier New" pitchFamily="49" charset="0"/>
              </a:rPr>
              <a:t>function1</a:t>
            </a:r>
            <a:r>
              <a:rPr lang="en-IN" sz="2600" dirty="0">
                <a:latin typeface="Courier New" pitchFamily="49" charset="0"/>
                <a:cs typeface="Courier New" pitchFamily="49" charset="0"/>
              </a:rPr>
              <a:t>;</a:t>
            </a:r>
          </a:p>
          <a:p>
            <a:pPr marL="404813" lvl="2" indent="0">
              <a:buNone/>
            </a:pPr>
            <a:r>
              <a:rPr lang="en-IN" sz="2600" dirty="0">
                <a:latin typeface="Courier New" pitchFamily="49" charset="0"/>
                <a:cs typeface="Courier New" pitchFamily="49" charset="0"/>
              </a:rPr>
              <a:t>	this.</a:t>
            </a:r>
            <a:r>
              <a:rPr lang="en-IN" sz="2600" i="1" dirty="0">
                <a:latin typeface="Courier New" pitchFamily="49" charset="0"/>
                <a:cs typeface="Courier New" pitchFamily="49" charset="0"/>
              </a:rPr>
              <a:t>method2 </a:t>
            </a:r>
            <a:r>
              <a:rPr lang="en-IN" sz="2600" dirty="0">
                <a:latin typeface="Courier New" pitchFamily="49" charset="0"/>
                <a:cs typeface="Courier New" pitchFamily="49" charset="0"/>
              </a:rPr>
              <a:t>= </a:t>
            </a:r>
            <a:r>
              <a:rPr lang="en-IN" sz="2600" i="1" dirty="0">
                <a:latin typeface="Courier New" pitchFamily="49" charset="0"/>
                <a:cs typeface="Courier New" pitchFamily="49" charset="0"/>
              </a:rPr>
              <a:t>function2</a:t>
            </a:r>
            <a:r>
              <a:rPr lang="en-IN" sz="2600" dirty="0" smtClean="0">
                <a:latin typeface="Courier New" pitchFamily="49" charset="0"/>
                <a:cs typeface="Courier New" pitchFamily="49" charset="0"/>
              </a:rPr>
              <a:t>;… </a:t>
            </a:r>
          </a:p>
          <a:p>
            <a:pPr marL="404813" lvl="2" indent="0">
              <a:buNone/>
            </a:pPr>
            <a:r>
              <a:rPr lang="en-IN" sz="2600" dirty="0" smtClean="0">
                <a:latin typeface="Courier New" pitchFamily="49" charset="0"/>
                <a:cs typeface="Courier New" pitchFamily="49" charset="0"/>
              </a:rPr>
              <a:t>}</a:t>
            </a:r>
          </a:p>
          <a:p>
            <a:pPr marL="355600" indent="0">
              <a:buNone/>
            </a:pPr>
            <a:r>
              <a:rPr lang="en-IN" dirty="0" smtClean="0"/>
              <a:t>where</a:t>
            </a:r>
            <a:endParaRPr lang="en-IN" dirty="0"/>
          </a:p>
          <a:p>
            <a:pPr lvl="1"/>
            <a:r>
              <a:rPr lang="en-IN" sz="2600" i="1" dirty="0" err="1">
                <a:latin typeface="Courier New" pitchFamily="49" charset="0"/>
                <a:cs typeface="Courier New" pitchFamily="49" charset="0"/>
              </a:rPr>
              <a:t>objClass</a:t>
            </a:r>
            <a:r>
              <a:rPr lang="en-IN" i="1" dirty="0"/>
              <a:t> </a:t>
            </a:r>
            <a:r>
              <a:rPr lang="en-IN" dirty="0"/>
              <a:t>is the name of the object class</a:t>
            </a:r>
          </a:p>
          <a:p>
            <a:pPr marL="404813" lvl="2" indent="0">
              <a:buNone/>
            </a:pPr>
            <a:endParaRPr lang="en-IN" sz="2600" dirty="0">
              <a:latin typeface="Courier New" pitchFamily="49" charset="0"/>
              <a:cs typeface="Courier New" pitchFamily="49" charset="0"/>
            </a:endParaRPr>
          </a:p>
          <a:p>
            <a:pPr marL="0" indent="0">
              <a:buNone/>
            </a:pPr>
            <a:endParaRPr lang="en-IN" dirty="0"/>
          </a:p>
        </p:txBody>
      </p:sp>
    </p:spTree>
    <p:extLst>
      <p:ext uri="{BB962C8B-B14F-4D97-AF65-F5344CB8AC3E}">
        <p14:creationId xmlns:p14="http://schemas.microsoft.com/office/powerpoint/2010/main" val="645818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Constructor Functions </a:t>
            </a:r>
            <a:r>
              <a:rPr lang="en-US" sz="4000"/>
              <a:t>(continued 2)</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34</a:t>
            </a:fld>
            <a:endParaRPr lang="en-US"/>
          </a:p>
        </p:txBody>
      </p:sp>
      <p:sp>
        <p:nvSpPr>
          <p:cNvPr id="3" name="Content Placeholder 2"/>
          <p:cNvSpPr>
            <a:spLocks noGrp="1"/>
          </p:cNvSpPr>
          <p:nvPr>
            <p:ph idx="1"/>
          </p:nvPr>
        </p:nvSpPr>
        <p:spPr/>
        <p:txBody>
          <a:bodyPr/>
          <a:lstStyle/>
          <a:p>
            <a:pPr lvl="1"/>
            <a:r>
              <a:rPr lang="en-IN" sz="2600" i="1" dirty="0" smtClean="0">
                <a:latin typeface="Courier New" pitchFamily="49" charset="0"/>
                <a:cs typeface="Courier New" pitchFamily="49" charset="0"/>
              </a:rPr>
              <a:t>parameters</a:t>
            </a:r>
            <a:r>
              <a:rPr lang="en-IN" i="1" dirty="0" smtClean="0"/>
              <a:t> </a:t>
            </a:r>
            <a:r>
              <a:rPr lang="en-IN" dirty="0"/>
              <a:t>are the parameters used by the constructor function</a:t>
            </a:r>
          </a:p>
          <a:p>
            <a:pPr lvl="1"/>
            <a:r>
              <a:rPr lang="en-IN" sz="2600" i="1" dirty="0">
                <a:latin typeface="Courier New" pitchFamily="49" charset="0"/>
                <a:cs typeface="Courier New" pitchFamily="49" charset="0"/>
              </a:rPr>
              <a:t>prop1</a:t>
            </a:r>
            <a:r>
              <a:rPr lang="en-IN" dirty="0"/>
              <a:t>, </a:t>
            </a:r>
            <a:r>
              <a:rPr lang="en-IN" sz="2600" i="1" dirty="0">
                <a:latin typeface="Courier New" pitchFamily="49" charset="0"/>
                <a:cs typeface="Courier New" pitchFamily="49" charset="0"/>
              </a:rPr>
              <a:t>prop2</a:t>
            </a:r>
            <a:r>
              <a:rPr lang="en-IN" dirty="0"/>
              <a:t>, and so on are the properties associated with that object class</a:t>
            </a:r>
          </a:p>
          <a:p>
            <a:pPr lvl="1"/>
            <a:r>
              <a:rPr lang="en-IN" sz="2600" i="1" dirty="0" smtClean="0">
                <a:latin typeface="Courier New" pitchFamily="49" charset="0"/>
                <a:cs typeface="Courier New" pitchFamily="49" charset="0"/>
              </a:rPr>
              <a:t>method1</a:t>
            </a:r>
            <a:r>
              <a:rPr lang="en-IN" dirty="0"/>
              <a:t>, </a:t>
            </a:r>
            <a:r>
              <a:rPr lang="en-IN" sz="2600" i="1" dirty="0">
                <a:latin typeface="Courier New" pitchFamily="49" charset="0"/>
                <a:cs typeface="Courier New" pitchFamily="49" charset="0"/>
              </a:rPr>
              <a:t>method2</a:t>
            </a:r>
            <a:r>
              <a:rPr lang="en-IN" dirty="0"/>
              <a:t>, and so on are the methods associated with that object class</a:t>
            </a:r>
          </a:p>
          <a:p>
            <a:pPr lvl="1"/>
            <a:r>
              <a:rPr lang="en-IN" sz="2600" dirty="0">
                <a:latin typeface="Courier New" pitchFamily="49" charset="0"/>
                <a:cs typeface="Courier New" pitchFamily="49" charset="0"/>
              </a:rPr>
              <a:t>this</a:t>
            </a:r>
            <a:r>
              <a:rPr lang="en-IN" dirty="0"/>
              <a:t> keyword refers to any object instance of the particular object class</a:t>
            </a:r>
          </a:p>
        </p:txBody>
      </p:sp>
    </p:spTree>
    <p:extLst>
      <p:ext uri="{BB962C8B-B14F-4D97-AF65-F5344CB8AC3E}">
        <p14:creationId xmlns:p14="http://schemas.microsoft.com/office/powerpoint/2010/main" val="39616056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Constructor Functions </a:t>
            </a:r>
            <a:r>
              <a:rPr lang="en-US" sz="4000"/>
              <a:t>(continued 3)</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35</a:t>
            </a:fld>
            <a:endParaRPr lang="en-US"/>
          </a:p>
        </p:txBody>
      </p:sp>
      <p:sp>
        <p:nvSpPr>
          <p:cNvPr id="3" name="Content Placeholder 2"/>
          <p:cNvSpPr>
            <a:spLocks noGrp="1"/>
          </p:cNvSpPr>
          <p:nvPr>
            <p:ph idx="1"/>
          </p:nvPr>
        </p:nvSpPr>
        <p:spPr/>
        <p:txBody>
          <a:bodyPr/>
          <a:lstStyle/>
          <a:p>
            <a:r>
              <a:rPr lang="en-IN" dirty="0"/>
              <a:t>Instances of </a:t>
            </a:r>
            <a:r>
              <a:rPr lang="en-IN" dirty="0" smtClean="0"/>
              <a:t>an object </a:t>
            </a:r>
            <a:r>
              <a:rPr lang="en-IN" dirty="0"/>
              <a:t>are created with the following command:</a:t>
            </a:r>
          </a:p>
          <a:p>
            <a:pPr marL="0" indent="0">
              <a:buNone/>
            </a:pPr>
            <a:r>
              <a:rPr lang="en-IN" dirty="0">
                <a:latin typeface="Courier New" pitchFamily="49" charset="0"/>
                <a:cs typeface="Courier New" pitchFamily="49" charset="0"/>
              </a:rPr>
              <a:t>	</a:t>
            </a:r>
            <a:r>
              <a:rPr lang="en-IN" sz="2600" dirty="0" err="1">
                <a:latin typeface="Courier New" pitchFamily="49" charset="0"/>
                <a:cs typeface="Courier New" pitchFamily="49" charset="0"/>
              </a:rPr>
              <a:t>var</a:t>
            </a:r>
            <a:r>
              <a:rPr lang="en-IN" sz="2600" dirty="0">
                <a:latin typeface="Courier New" pitchFamily="49" charset="0"/>
                <a:cs typeface="Courier New" pitchFamily="49" charset="0"/>
              </a:rPr>
              <a:t> </a:t>
            </a:r>
            <a:r>
              <a:rPr lang="en-IN" sz="2600" i="1" dirty="0" err="1">
                <a:latin typeface="Courier New" pitchFamily="49" charset="0"/>
                <a:cs typeface="Courier New" pitchFamily="49" charset="0"/>
              </a:rPr>
              <a:t>objInstance</a:t>
            </a:r>
            <a:r>
              <a:rPr lang="en-IN" sz="2600" i="1" dirty="0">
                <a:latin typeface="Courier New" pitchFamily="49" charset="0"/>
                <a:cs typeface="Courier New" pitchFamily="49" charset="0"/>
              </a:rPr>
              <a:t> </a:t>
            </a:r>
            <a:r>
              <a:rPr lang="en-IN" sz="2600" dirty="0">
                <a:latin typeface="Courier New" pitchFamily="49" charset="0"/>
                <a:cs typeface="Courier New" pitchFamily="49" charset="0"/>
              </a:rPr>
              <a:t>= new 	</a:t>
            </a:r>
            <a:r>
              <a:rPr lang="en-IN" sz="2600" i="1" dirty="0" err="1">
                <a:latin typeface="Courier New" pitchFamily="49" charset="0"/>
                <a:cs typeface="Courier New" pitchFamily="49" charset="0"/>
              </a:rPr>
              <a:t>objClass</a:t>
            </a:r>
            <a:r>
              <a:rPr lang="en-IN" sz="2600" dirty="0">
                <a:latin typeface="Courier New" pitchFamily="49" charset="0"/>
                <a:cs typeface="Courier New" pitchFamily="49" charset="0"/>
              </a:rPr>
              <a:t>(</a:t>
            </a:r>
            <a:r>
              <a:rPr lang="en-IN" sz="2600" i="1" dirty="0">
                <a:latin typeface="Courier New" pitchFamily="49" charset="0"/>
                <a:cs typeface="Courier New" pitchFamily="49" charset="0"/>
              </a:rPr>
              <a:t>parameters</a:t>
            </a:r>
            <a:r>
              <a:rPr lang="en-IN" sz="2600" dirty="0">
                <a:latin typeface="Courier New" pitchFamily="49" charset="0"/>
                <a:cs typeface="Courier New" pitchFamily="49" charset="0"/>
              </a:rPr>
              <a:t>);</a:t>
            </a:r>
          </a:p>
          <a:p>
            <a:pPr marL="355600" indent="0">
              <a:buNone/>
              <a:tabLst>
                <a:tab pos="355600" algn="l"/>
              </a:tabLst>
            </a:pPr>
            <a:r>
              <a:rPr lang="en-IN" dirty="0" smtClean="0"/>
              <a:t>where</a:t>
            </a:r>
            <a:endParaRPr lang="en-IN" dirty="0"/>
          </a:p>
          <a:p>
            <a:pPr lvl="1"/>
            <a:r>
              <a:rPr lang="en-IN" sz="2600" i="1" dirty="0" err="1">
                <a:latin typeface="Courier New" pitchFamily="49" charset="0"/>
                <a:ea typeface="+mn-ea"/>
                <a:cs typeface="Courier New" pitchFamily="49" charset="0"/>
              </a:rPr>
              <a:t>objInstance</a:t>
            </a:r>
            <a:r>
              <a:rPr lang="en-IN" i="1" dirty="0"/>
              <a:t> </a:t>
            </a:r>
            <a:r>
              <a:rPr lang="en-IN" dirty="0"/>
              <a:t>is a specific instance of the object</a:t>
            </a:r>
          </a:p>
          <a:p>
            <a:pPr lvl="1"/>
            <a:r>
              <a:rPr lang="en-IN" sz="2600" i="1" dirty="0" err="1">
                <a:latin typeface="Courier New" pitchFamily="49" charset="0"/>
                <a:ea typeface="+mn-ea"/>
                <a:cs typeface="Courier New" pitchFamily="49" charset="0"/>
              </a:rPr>
              <a:t>objClass</a:t>
            </a:r>
            <a:r>
              <a:rPr lang="en-IN" i="1" dirty="0"/>
              <a:t> </a:t>
            </a:r>
            <a:r>
              <a:rPr lang="en-IN" dirty="0"/>
              <a:t>is the object class as defined by the constructor function</a:t>
            </a:r>
          </a:p>
          <a:p>
            <a:pPr lvl="1"/>
            <a:r>
              <a:rPr lang="en-IN" sz="2600" i="1" dirty="0">
                <a:latin typeface="Courier New" pitchFamily="49" charset="0"/>
                <a:ea typeface="+mn-ea"/>
                <a:cs typeface="Courier New" pitchFamily="49" charset="0"/>
              </a:rPr>
              <a:t>parameters</a:t>
            </a:r>
            <a:r>
              <a:rPr lang="en-IN" i="1" dirty="0"/>
              <a:t> </a:t>
            </a:r>
            <a:r>
              <a:rPr lang="en-IN" dirty="0"/>
              <a:t>are the values of any parameters included in the constructor function</a:t>
            </a:r>
          </a:p>
        </p:txBody>
      </p:sp>
    </p:spTree>
    <p:extLst>
      <p:ext uri="{BB962C8B-B14F-4D97-AF65-F5344CB8AC3E}">
        <p14:creationId xmlns:p14="http://schemas.microsoft.com/office/powerpoint/2010/main" val="10815065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Constructor Functions </a:t>
            </a:r>
            <a:r>
              <a:rPr lang="en-US" sz="4000"/>
              <a:t>(continued 4)</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36</a:t>
            </a:fld>
            <a:endParaRPr lang="en-US"/>
          </a:p>
        </p:txBody>
      </p:sp>
      <p:pic>
        <p:nvPicPr>
          <p:cNvPr id="2" name="Content Placeholder 1" descr="This figure shows the constructor function for pokerCard object class.&#10;The figure consists of four rectangular boxes and a few lines of code.&#10;The first line of the code reads “};”. The second line of the code reads “/* Constructor function for poker cards */”. The third line of the code reads “function pokerCard(cardSuit, cardRank) {”. The fourth line of the code reads “this.suit = cardSuit;”. The fifth line of the code reads “this.rank = cardRank;”. The sixth line of the code reads “this.rankValue = null;”. The seventh line of the code reads “}”.&#10;The first rectangular box labeled “defines the parameters for the object class” is positioned above the lines of code. An arrow originating from this rectangular box points to “(cardSuit, cardRank)” in the third line of the code.&#10;The second rectangular box labeled “suit property of the pokerCard class” is positioned on the left side of the code. An arrow originating from this rectangular box points to the fourth line of the code.&#10;The third rectangular box labeled “rank property of the pokerCard class” is positioned below the second rectangular box. An arrow originating from the third rectangular box points to the fifth line of the code.&#10;The fourth rectangular box labeled “rankValue property stores the value of the card rank” is positioned below the lines of code. An arrow originating from this rectangular box points to “rankValue” in the sixth line of the code.&#10;" title="Figure 14-11 Constructor function for pokerCard object clas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473562"/>
            <a:ext cx="8305800" cy="4398238"/>
          </a:xfrm>
        </p:spPr>
      </p:pic>
    </p:spTree>
    <p:extLst>
      <p:ext uri="{BB962C8B-B14F-4D97-AF65-F5344CB8AC3E}">
        <p14:creationId xmlns:p14="http://schemas.microsoft.com/office/powerpoint/2010/main" val="18901375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Combining Object Classes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37</a:t>
            </a:fld>
            <a:endParaRPr lang="en-US"/>
          </a:p>
        </p:txBody>
      </p:sp>
      <p:sp>
        <p:nvSpPr>
          <p:cNvPr id="3" name="Content Placeholder 2"/>
          <p:cNvSpPr>
            <a:spLocks noGrp="1"/>
          </p:cNvSpPr>
          <p:nvPr>
            <p:ph idx="1"/>
          </p:nvPr>
        </p:nvSpPr>
        <p:spPr/>
        <p:txBody>
          <a:bodyPr/>
          <a:lstStyle/>
          <a:p>
            <a:r>
              <a:rPr lang="en-IN"/>
              <a:t>One object class can include objects defined in other classes</a:t>
            </a:r>
          </a:p>
          <a:p>
            <a:endParaRPr lang="en-IN"/>
          </a:p>
        </p:txBody>
      </p:sp>
      <p:pic>
        <p:nvPicPr>
          <p:cNvPr id="4" name="Picture 3" descr="This figure shows the constructor function for pokerDeck object class.&#10;The figure consists of six rectangular boxes and a few lines of code.&#10;The first line of the code reads “function pokerCard(cardSuit, cardRank) {”. The second line of the code reads “this.suit = cardSuit;”. The third line of the code reads “this.rank = cardRank;”. The fourth line of the code reads “this.rankValue = null;”. The fifth line of the code reads “}”. The sixth line of the code reads “/* Constructor function for poker decks */”. The seventh line of the code reads “function pokerDeck() {”. The eighth line of the code reads “this.cards = new Array(52);”. The ninth line of the code reads “var suits = [“Clubs”, “Diamonds”, “Hearts”, “Spades”];”. The tenth line of the code reads “var ranks = [“2”, “3”, “4”, “5”, “6”,”. The eleventh line of the code reads ““7”, “8”, “9”, “10”,”. The twelfth line of the code reads ““Jack”, “Queen”, “King”, “Ace”];”. The thirteenth line of the code reads “var cardCount = 0;”. The fourteenth line of the code reads “for (var i = 0; i &lt; 4; i++) {”. The fifteenth line of the code reads “for (var j = 0; j &lt; 13; j++) {”. The sixteenth line of the code reads “this.cards[cardCount] = new pokerCard(suits[i], ranks[j]);”. The seventeenth line of the code reads “this.cards[cardCount].rankValue = j+2;”. The eighteenth line of the code reads “cardCount++;”. The nineteenth line of the code reads “}”.&#10;The twentieth line of the code reads “}”. The twenty-first line of the code reads “}”.&#10;The first rectangular box labeled “defines the cards property containing an array of 52 items” is positioned on the left side of the code. An arrow originating from this rectangular box points to the eighth line of the code.&#10;The second rectangular box labeled “defines arrays of card suits and ranks” is positioned below the first rectangular box. An arrow originating from the second rectangular box points from the ninth line to the twelfth line of the code.&#10;The third rectangular box labeled “loops through all possible combinations of suits and ranks” is positioned below the second rectangular box. An arrow originating from the third rectangular box points to the fifteenth line of the code.&#10;The fourth rectangular box labeled “for each combination of suits and ranks, places a pokerCard object in the cards array” is positioned on the right side of the code. An arrow originating from this rectangular box points to “suits[i]” in the sixteenth line of the code.&#10;The fifth rectangular box labeled “increases the cardCount variable by one each time through the nested loops” is positioned below the lines of code. An arrow originating from this rectangular box points to the eighteenth line of the code.&#10;The sixth rectangular box labeled “sets the rank value of each card in the deck” is positioned on the right side of the fifth rectangular box. An arrow originating from the sixth rectangular box points to “j+2” in the seventeenth line of the code.&#10;" title="Figure 14-12 Constructor function for pokerDeck object c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209800"/>
            <a:ext cx="6966641" cy="4114800"/>
          </a:xfrm>
          <a:prstGeom prst="rect">
            <a:avLst/>
          </a:prstGeom>
        </p:spPr>
      </p:pic>
    </p:spTree>
    <p:extLst>
      <p:ext uri="{BB962C8B-B14F-4D97-AF65-F5344CB8AC3E}">
        <p14:creationId xmlns:p14="http://schemas.microsoft.com/office/powerpoint/2010/main" val="37801059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Combining Object Classes </a:t>
            </a:r>
            <a:r>
              <a:rPr lang="en-US" sz="3600"/>
              <a:t>(continued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38</a:t>
            </a:fld>
            <a:endParaRPr lang="en-US"/>
          </a:p>
        </p:txBody>
      </p:sp>
      <p:sp>
        <p:nvSpPr>
          <p:cNvPr id="3" name="Content Placeholder 2"/>
          <p:cNvSpPr>
            <a:spLocks noGrp="1"/>
          </p:cNvSpPr>
          <p:nvPr>
            <p:ph idx="1"/>
          </p:nvPr>
        </p:nvSpPr>
        <p:spPr/>
        <p:txBody>
          <a:bodyPr/>
          <a:lstStyle/>
          <a:p>
            <a:r>
              <a:rPr lang="en-IN" dirty="0"/>
              <a:t>To instantiate an object from the </a:t>
            </a:r>
            <a:r>
              <a:rPr lang="en-IN" dirty="0" err="1"/>
              <a:t>pokerDeck</a:t>
            </a:r>
            <a:r>
              <a:rPr lang="en-IN" dirty="0"/>
              <a:t> class, create a variable named “</a:t>
            </a:r>
            <a:r>
              <a:rPr lang="en-IN" dirty="0" err="1"/>
              <a:t>myDeck</a:t>
            </a:r>
            <a:r>
              <a:rPr lang="en-IN" dirty="0"/>
              <a:t>” using the following command:</a:t>
            </a:r>
          </a:p>
          <a:p>
            <a:pPr marL="0" indent="0">
              <a:buNone/>
            </a:pPr>
            <a:r>
              <a:rPr lang="en-IN" dirty="0"/>
              <a:t>	</a:t>
            </a:r>
            <a:r>
              <a:rPr lang="en-IN" sz="2600" dirty="0" err="1">
                <a:latin typeface="Courier New" pitchFamily="49" charset="0"/>
                <a:cs typeface="Courier New" pitchFamily="49" charset="0"/>
              </a:rPr>
              <a:t>var</a:t>
            </a:r>
            <a:r>
              <a:rPr lang="en-IN" sz="2600" dirty="0">
                <a:latin typeface="Courier New" pitchFamily="49" charset="0"/>
                <a:cs typeface="Courier New" pitchFamily="49" charset="0"/>
              </a:rPr>
              <a:t> </a:t>
            </a:r>
            <a:r>
              <a:rPr lang="en-IN" sz="2600" dirty="0" err="1">
                <a:latin typeface="Courier New" pitchFamily="49" charset="0"/>
                <a:cs typeface="Courier New" pitchFamily="49" charset="0"/>
              </a:rPr>
              <a:t>myDeck</a:t>
            </a:r>
            <a:r>
              <a:rPr lang="en-IN" sz="2600" dirty="0">
                <a:latin typeface="Courier New" pitchFamily="49" charset="0"/>
                <a:cs typeface="Courier New" pitchFamily="49" charset="0"/>
              </a:rPr>
              <a:t> = new </a:t>
            </a:r>
            <a:r>
              <a:rPr lang="en-IN" sz="2600" dirty="0" err="1">
                <a:latin typeface="Courier New" pitchFamily="49" charset="0"/>
                <a:cs typeface="Courier New" pitchFamily="49" charset="0"/>
              </a:rPr>
              <a:t>pokerDeck</a:t>
            </a:r>
            <a:r>
              <a:rPr lang="en-IN" sz="2600" dirty="0">
                <a:latin typeface="Courier New" pitchFamily="49" charset="0"/>
                <a:cs typeface="Courier New" pitchFamily="49" charset="0"/>
              </a:rPr>
              <a:t>();</a:t>
            </a:r>
          </a:p>
          <a:p>
            <a:r>
              <a:rPr lang="en-IN" dirty="0"/>
              <a:t>The array of </a:t>
            </a:r>
            <a:r>
              <a:rPr lang="en-IN" dirty="0" err="1"/>
              <a:t>pokerCard</a:t>
            </a:r>
            <a:r>
              <a:rPr lang="en-IN" dirty="0"/>
              <a:t> objects for the </a:t>
            </a:r>
            <a:r>
              <a:rPr lang="en-IN" dirty="0" err="1"/>
              <a:t>myDeck</a:t>
            </a:r>
            <a:r>
              <a:rPr lang="en-IN" dirty="0"/>
              <a:t> variable is referenced with the following expression:</a:t>
            </a:r>
          </a:p>
          <a:p>
            <a:pPr marL="0" indent="0">
              <a:buNone/>
            </a:pPr>
            <a:r>
              <a:rPr lang="en-IN" dirty="0"/>
              <a:t>	</a:t>
            </a:r>
            <a:r>
              <a:rPr lang="en-IN" sz="2600" dirty="0" err="1">
                <a:latin typeface="Courier New" pitchFamily="49" charset="0"/>
                <a:cs typeface="Courier New" pitchFamily="49" charset="0"/>
              </a:rPr>
              <a:t>myDeck.cards</a:t>
            </a:r>
            <a:endParaRPr lang="en-IN" sz="2600" dirty="0">
              <a:latin typeface="Courier New" pitchFamily="49" charset="0"/>
              <a:cs typeface="Courier New" pitchFamily="49" charset="0"/>
            </a:endParaRPr>
          </a:p>
        </p:txBody>
      </p:sp>
    </p:spTree>
    <p:extLst>
      <p:ext uri="{BB962C8B-B14F-4D97-AF65-F5344CB8AC3E}">
        <p14:creationId xmlns:p14="http://schemas.microsoft.com/office/powerpoint/2010/main" val="9786701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Combining Object Classes </a:t>
            </a:r>
            <a:r>
              <a:rPr lang="en-US" sz="3600" dirty="0"/>
              <a:t>(continued </a:t>
            </a:r>
            <a:r>
              <a:rPr lang="en-US" sz="3600" dirty="0" smtClean="0"/>
              <a:t>2)</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39</a:t>
            </a:fld>
            <a:endParaRPr lang="en-US"/>
          </a:p>
        </p:txBody>
      </p:sp>
      <p:sp>
        <p:nvSpPr>
          <p:cNvPr id="3" name="Content Placeholder 2"/>
          <p:cNvSpPr>
            <a:spLocks noGrp="1"/>
          </p:cNvSpPr>
          <p:nvPr>
            <p:ph idx="1"/>
          </p:nvPr>
        </p:nvSpPr>
        <p:spPr/>
        <p:txBody>
          <a:bodyPr/>
          <a:lstStyle/>
          <a:p>
            <a:r>
              <a:rPr lang="en-IN" dirty="0"/>
              <a:t>Each card in the deck can be retrieved by referencing an index in the cards </a:t>
            </a:r>
            <a:r>
              <a:rPr lang="en-IN" dirty="0" smtClean="0"/>
              <a:t>array</a:t>
            </a:r>
            <a:endParaRPr lang="en-IN" dirty="0"/>
          </a:p>
          <a:p>
            <a:r>
              <a:rPr lang="en-IN" dirty="0" smtClean="0"/>
              <a:t>Example: The </a:t>
            </a:r>
            <a:r>
              <a:rPr lang="en-IN" dirty="0"/>
              <a:t>following expression retrieves the fourth card from the </a:t>
            </a:r>
            <a:r>
              <a:rPr lang="en-IN" dirty="0" smtClean="0"/>
              <a:t>deck:</a:t>
            </a:r>
          </a:p>
          <a:p>
            <a:pPr marL="0" indent="0">
              <a:buNone/>
            </a:pPr>
            <a:r>
              <a:rPr lang="en-IN" dirty="0"/>
              <a:t>	</a:t>
            </a:r>
            <a:r>
              <a:rPr lang="en-IN" sz="2600" dirty="0" err="1" smtClean="0">
                <a:latin typeface="Courier New" pitchFamily="49" charset="0"/>
                <a:cs typeface="Courier New" pitchFamily="49" charset="0"/>
              </a:rPr>
              <a:t>myDeck.cards</a:t>
            </a:r>
            <a:r>
              <a:rPr lang="en-IN" sz="2600" dirty="0" smtClean="0">
                <a:latin typeface="Courier New" pitchFamily="49" charset="0"/>
                <a:cs typeface="Courier New" pitchFamily="49" charset="0"/>
              </a:rPr>
              <a:t>[4]</a:t>
            </a:r>
            <a:endParaRPr lang="en-IN" sz="2600" dirty="0">
              <a:latin typeface="Courier New" pitchFamily="49" charset="0"/>
              <a:cs typeface="Courier New" pitchFamily="49" charset="0"/>
            </a:endParaRPr>
          </a:p>
        </p:txBody>
      </p:sp>
    </p:spTree>
    <p:extLst>
      <p:ext uri="{BB962C8B-B14F-4D97-AF65-F5344CB8AC3E}">
        <p14:creationId xmlns:p14="http://schemas.microsoft.com/office/powerpoint/2010/main" val="298020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Working with Nested Functions</a:t>
            </a:r>
            <a:endParaRPr lang="en-US"/>
          </a:p>
        </p:txBody>
      </p:sp>
      <p:sp>
        <p:nvSpPr>
          <p:cNvPr id="27650" name="Rectangle 3"/>
          <p:cNvSpPr>
            <a:spLocks noGrp="1" noChangeArrowheads="1"/>
          </p:cNvSpPr>
          <p:nvPr>
            <p:ph idx="1"/>
          </p:nvPr>
        </p:nvSpPr>
        <p:spPr/>
        <p:txBody>
          <a:bodyPr/>
          <a:lstStyle/>
          <a:p>
            <a:r>
              <a:rPr lang="en-IN" dirty="0"/>
              <a:t>Any function, including named functions, can be nested within another </a:t>
            </a:r>
            <a:r>
              <a:rPr lang="en-IN" dirty="0" smtClean="0"/>
              <a:t>function as follows:</a:t>
            </a:r>
          </a:p>
          <a:p>
            <a:pPr marL="404813" lvl="2" indent="0">
              <a:buNone/>
            </a:pPr>
            <a:r>
              <a:rPr lang="en-IN" sz="2600" dirty="0">
                <a:latin typeface="Courier New" pitchFamily="49" charset="0"/>
                <a:cs typeface="Courier New" pitchFamily="49" charset="0"/>
              </a:rPr>
              <a:t>function </a:t>
            </a:r>
            <a:r>
              <a:rPr lang="en-IN" sz="2600" i="1" dirty="0" err="1">
                <a:latin typeface="Courier New" pitchFamily="49" charset="0"/>
                <a:cs typeface="Courier New" pitchFamily="49" charset="0"/>
              </a:rPr>
              <a:t>outsideFn</a:t>
            </a:r>
            <a:r>
              <a:rPr lang="en-IN" sz="2600" dirty="0">
                <a:latin typeface="Courier New" pitchFamily="49" charset="0"/>
                <a:cs typeface="Courier New" pitchFamily="49" charset="0"/>
              </a:rPr>
              <a:t>() {</a:t>
            </a:r>
          </a:p>
          <a:p>
            <a:pPr marL="404813" lvl="2" indent="0">
              <a:buNone/>
            </a:pPr>
            <a:r>
              <a:rPr lang="en-IN" sz="2600" i="1" dirty="0">
                <a:latin typeface="Courier New" pitchFamily="49" charset="0"/>
                <a:cs typeface="Courier New" pitchFamily="49" charset="0"/>
              </a:rPr>
              <a:t>	commands</a:t>
            </a:r>
          </a:p>
          <a:p>
            <a:pPr marL="404813" lvl="2" indent="0">
              <a:buNone/>
            </a:pPr>
            <a:r>
              <a:rPr lang="en-IN" sz="2600" dirty="0">
                <a:latin typeface="Courier New" pitchFamily="49" charset="0"/>
                <a:cs typeface="Courier New" pitchFamily="49" charset="0"/>
              </a:rPr>
              <a:t>	function </a:t>
            </a:r>
            <a:r>
              <a:rPr lang="en-IN" sz="2600" i="1" dirty="0" err="1">
                <a:latin typeface="Courier New" pitchFamily="49" charset="0"/>
                <a:cs typeface="Courier New" pitchFamily="49" charset="0"/>
              </a:rPr>
              <a:t>insideFn</a:t>
            </a:r>
            <a:r>
              <a:rPr lang="en-IN" sz="2600" dirty="0">
                <a:latin typeface="Courier New" pitchFamily="49" charset="0"/>
                <a:cs typeface="Courier New" pitchFamily="49" charset="0"/>
              </a:rPr>
              <a:t>() {</a:t>
            </a:r>
          </a:p>
          <a:p>
            <a:pPr marL="404813" lvl="2" indent="0">
              <a:buNone/>
            </a:pPr>
            <a:r>
              <a:rPr lang="en-IN" sz="2600" i="1" dirty="0">
                <a:latin typeface="Courier New" pitchFamily="49" charset="0"/>
                <a:cs typeface="Courier New" pitchFamily="49" charset="0"/>
              </a:rPr>
              <a:t>		commands</a:t>
            </a:r>
            <a:r>
              <a:rPr lang="en-IN" sz="2600" dirty="0">
                <a:latin typeface="Courier New" pitchFamily="49" charset="0"/>
                <a:cs typeface="Courier New" pitchFamily="49" charset="0"/>
              </a:rPr>
              <a:t>		</a:t>
            </a:r>
            <a:r>
              <a:rPr lang="en-IN" sz="2600" dirty="0" smtClean="0">
                <a:latin typeface="Courier New" pitchFamily="49" charset="0"/>
                <a:cs typeface="Courier New" pitchFamily="49" charset="0"/>
              </a:rPr>
              <a:t>}</a:t>
            </a:r>
            <a:endParaRPr lang="en-IN" sz="2600" dirty="0">
              <a:latin typeface="Courier New" pitchFamily="49" charset="0"/>
              <a:cs typeface="Courier New" pitchFamily="49" charset="0"/>
            </a:endParaRPr>
          </a:p>
          <a:p>
            <a:pPr marL="404813" lvl="2" indent="0">
              <a:buNone/>
            </a:pPr>
            <a:r>
              <a:rPr lang="en-IN" sz="2600" i="1" dirty="0">
                <a:latin typeface="Courier New" pitchFamily="49" charset="0"/>
                <a:cs typeface="Courier New" pitchFamily="49" charset="0"/>
              </a:rPr>
              <a:t>	commands	</a:t>
            </a:r>
            <a:endParaRPr lang="en-IN" sz="2600" i="1" dirty="0" smtClean="0">
              <a:latin typeface="Courier New" pitchFamily="49" charset="0"/>
              <a:cs typeface="Courier New" pitchFamily="49" charset="0"/>
            </a:endParaRPr>
          </a:p>
          <a:p>
            <a:pPr marL="404813" lvl="2" indent="0">
              <a:buNone/>
            </a:pPr>
            <a:r>
              <a:rPr lang="en-IN" sz="2600" dirty="0" smtClean="0">
                <a:latin typeface="Courier New" pitchFamily="49" charset="0"/>
                <a:cs typeface="Courier New" pitchFamily="49" charset="0"/>
              </a:rPr>
              <a:t>}</a:t>
            </a:r>
            <a:endParaRPr lang="en-IN" sz="2600" dirty="0">
              <a:latin typeface="Courier New" pitchFamily="49" charset="0"/>
              <a:cs typeface="Courier New" pitchFamily="49" charset="0"/>
            </a:endParaRPr>
          </a:p>
          <a:p>
            <a:pPr marL="404813" lvl="2" indent="0">
              <a:buNone/>
            </a:pPr>
            <a:r>
              <a:rPr lang="en-IN" sz="3200" dirty="0" smtClean="0"/>
              <a:t>where</a:t>
            </a:r>
            <a:endParaRPr lang="en-IN" dirty="0" smtClean="0"/>
          </a:p>
          <a:p>
            <a:pPr lvl="1"/>
            <a:r>
              <a:rPr lang="en-IN" sz="2600" i="1" dirty="0" err="1">
                <a:latin typeface="Courier New" pitchFamily="49" charset="0"/>
                <a:cs typeface="Courier New" pitchFamily="49" charset="0"/>
              </a:rPr>
              <a:t>outsideFn</a:t>
            </a:r>
            <a:r>
              <a:rPr lang="en-IN" sz="2600" i="1" dirty="0">
                <a:latin typeface="Courier New" pitchFamily="49" charset="0"/>
                <a:cs typeface="Courier New" pitchFamily="49" charset="0"/>
              </a:rPr>
              <a:t>()</a:t>
            </a:r>
            <a:r>
              <a:rPr lang="en-IN" i="1" dirty="0"/>
              <a:t> </a:t>
            </a:r>
            <a:r>
              <a:rPr lang="en-IN" dirty="0"/>
              <a:t>is the outer or containing </a:t>
            </a:r>
            <a:r>
              <a:rPr lang="en-IN" dirty="0" smtClean="0"/>
              <a:t>function</a:t>
            </a:r>
            <a:endParaRPr lang="en-IN" dirty="0">
              <a:latin typeface="Courier New" pitchFamily="49" charset="0"/>
              <a:cs typeface="Courier New" pitchFamily="49" charset="0"/>
            </a:endParaRP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a:t>
            </a:fld>
            <a:endParaRPr lang="en-US"/>
          </a:p>
        </p:txBody>
      </p:sp>
    </p:spTree>
    <p:extLst>
      <p:ext uri="{BB962C8B-B14F-4D97-AF65-F5344CB8AC3E}">
        <p14:creationId xmlns:p14="http://schemas.microsoft.com/office/powerpoint/2010/main" val="38567425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Combining Object Classes </a:t>
            </a:r>
            <a:r>
              <a:rPr lang="en-US" sz="3600" dirty="0"/>
              <a:t>(continued </a:t>
            </a:r>
            <a:r>
              <a:rPr lang="en-US" sz="3600" dirty="0" smtClean="0"/>
              <a:t>3)</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40</a:t>
            </a:fld>
            <a:endParaRPr lang="en-US"/>
          </a:p>
        </p:txBody>
      </p:sp>
      <p:sp>
        <p:nvSpPr>
          <p:cNvPr id="3" name="Content Placeholder 2"/>
          <p:cNvSpPr>
            <a:spLocks noGrp="1"/>
          </p:cNvSpPr>
          <p:nvPr>
            <p:ph idx="1"/>
          </p:nvPr>
        </p:nvSpPr>
        <p:spPr/>
        <p:txBody>
          <a:bodyPr/>
          <a:lstStyle/>
          <a:p>
            <a:r>
              <a:rPr lang="en-IN" dirty="0"/>
              <a:t>A</a:t>
            </a:r>
            <a:r>
              <a:rPr lang="en-IN" dirty="0" smtClean="0"/>
              <a:t>ll </a:t>
            </a:r>
            <a:r>
              <a:rPr lang="en-IN" dirty="0"/>
              <a:t>card games require the deck of cards to be randomly </a:t>
            </a:r>
            <a:r>
              <a:rPr lang="en-IN" dirty="0" smtClean="0"/>
              <a:t>sorted</a:t>
            </a:r>
          </a:p>
          <a:p>
            <a:r>
              <a:rPr lang="en-IN" dirty="0" smtClean="0"/>
              <a:t>The </a:t>
            </a:r>
            <a:r>
              <a:rPr lang="en-IN" sz="2600" dirty="0">
                <a:latin typeface="Courier New" pitchFamily="49" charset="0"/>
                <a:cs typeface="Courier New" pitchFamily="49" charset="0"/>
              </a:rPr>
              <a:t>sort()</a:t>
            </a:r>
            <a:r>
              <a:rPr lang="en-IN" dirty="0"/>
              <a:t> method </a:t>
            </a:r>
            <a:r>
              <a:rPr lang="en-IN" dirty="0" smtClean="0"/>
              <a:t>of Array objects can </a:t>
            </a:r>
            <a:r>
              <a:rPr lang="en-IN" dirty="0"/>
              <a:t>be used </a:t>
            </a:r>
            <a:r>
              <a:rPr lang="en-IN" dirty="0" smtClean="0"/>
              <a:t>for </a:t>
            </a:r>
            <a:r>
              <a:rPr lang="en-IN" dirty="0"/>
              <a:t>random arrangement of the array items</a:t>
            </a:r>
            <a:endParaRPr lang="en-IN" dirty="0" smtClean="0"/>
          </a:p>
          <a:p>
            <a:r>
              <a:rPr lang="en-IN" dirty="0" smtClean="0"/>
              <a:t>Add the shuffle</a:t>
            </a:r>
            <a:r>
              <a:rPr lang="en-IN" dirty="0"/>
              <a:t>() method to the </a:t>
            </a:r>
            <a:r>
              <a:rPr lang="en-IN" dirty="0" err="1"/>
              <a:t>pokerDeck</a:t>
            </a:r>
            <a:r>
              <a:rPr lang="en-IN" dirty="0"/>
              <a:t> object class </a:t>
            </a:r>
            <a:r>
              <a:rPr lang="en-IN" dirty="0" smtClean="0"/>
              <a:t>to randomize </a:t>
            </a:r>
            <a:r>
              <a:rPr lang="en-IN" dirty="0"/>
              <a:t>the </a:t>
            </a:r>
            <a:r>
              <a:rPr lang="en-IN" dirty="0" smtClean="0"/>
              <a:t>order of </a:t>
            </a:r>
            <a:r>
              <a:rPr lang="en-IN" dirty="0"/>
              <a:t>items in the cards array</a:t>
            </a:r>
          </a:p>
        </p:txBody>
      </p:sp>
    </p:spTree>
    <p:extLst>
      <p:ext uri="{BB962C8B-B14F-4D97-AF65-F5344CB8AC3E}">
        <p14:creationId xmlns:p14="http://schemas.microsoft.com/office/powerpoint/2010/main" val="543004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Combining Object Classes </a:t>
            </a:r>
            <a:r>
              <a:rPr lang="en-US" sz="3600" dirty="0"/>
              <a:t>(continued </a:t>
            </a:r>
            <a:r>
              <a:rPr lang="en-US" sz="3600" dirty="0" smtClean="0"/>
              <a:t>4)</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41</a:t>
            </a:fld>
            <a:endParaRPr lang="en-US"/>
          </a:p>
        </p:txBody>
      </p:sp>
      <p:pic>
        <p:nvPicPr>
          <p:cNvPr id="2" name="Picture 1" descr="This figure explains the process of defining the shuffle() method for pokerDeck objects.&#10;The figure consists of two rectangular boxes and a few lines of code.&#10;The first line of the code reads “for (var i = 0; i &lt; 4; i++) {”. The second line of the code reads “for (var j = 0; j &lt; 13; j++) {”. The third line of the code reads “this.cards[cardCount] = new pokerCard(suits[i], ranks[j]);”. The fourth line of the code reads “this.cards[cardCount].rankValue = j+2;”. The fifth line of the code reads “cardCount++;”. The sixth line of the code reads “}”. The seventh line of the code reads “}”. The eighth line of the code reads “// Method to randomly sort the deck”. The ninth line of the code reads “this.shuffle = function() {”. The tenth line of the code reads “this.cards.sort(function() {”. The eleventh line of the code reads “return 0.5 - Math.random();”. The twelfth line of the code reads });”. The thirteenth line of the code reads “};”. The fourteenth line of the code reads “}”.&#10;The first rectangular box labeled “defines the shuffle() method for the pokerDeck object class” is positioned on the left side of the code. An arrow originating from this rectangular box points to the ninth line of the code.&#10;The second rectangular box labeled “compare function for the sort() method that returns array items in a randomly sorted order” is positioned on the right side of the code. An arrow originating from this rectangular box points from the tenth line to the eleventh line of the code.&#10;" title="Figure 14-13 Defining the shuffle() method for pokerDeck objec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379" y="1991032"/>
            <a:ext cx="8425549" cy="3658845"/>
          </a:xfrm>
          <a:prstGeom prst="rect">
            <a:avLst/>
          </a:prstGeom>
        </p:spPr>
      </p:pic>
    </p:spTree>
    <p:extLst>
      <p:ext uri="{BB962C8B-B14F-4D97-AF65-F5344CB8AC3E}">
        <p14:creationId xmlns:p14="http://schemas.microsoft.com/office/powerpoint/2010/main" val="30217079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Working with Object Prototypes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42</a:t>
            </a:fld>
            <a:endParaRPr lang="en-US"/>
          </a:p>
        </p:txBody>
      </p:sp>
      <p:sp>
        <p:nvSpPr>
          <p:cNvPr id="3" name="Content Placeholder 2"/>
          <p:cNvSpPr>
            <a:spLocks noGrp="1"/>
          </p:cNvSpPr>
          <p:nvPr>
            <p:ph idx="1"/>
          </p:nvPr>
        </p:nvSpPr>
        <p:spPr/>
        <p:txBody>
          <a:bodyPr/>
          <a:lstStyle/>
          <a:p>
            <a:r>
              <a:rPr lang="en-IN"/>
              <a:t>Every object has a prototype, which is a template for all the properties and methods associated with the object’s class</a:t>
            </a:r>
          </a:p>
          <a:p>
            <a:r>
              <a:rPr lang="en-IN"/>
              <a:t>When an object is instantiated from a constructor function, it copies the properties and methods from the prototype into the new object</a:t>
            </a:r>
          </a:p>
        </p:txBody>
      </p:sp>
    </p:spTree>
    <p:extLst>
      <p:ext uri="{BB962C8B-B14F-4D97-AF65-F5344CB8AC3E}">
        <p14:creationId xmlns:p14="http://schemas.microsoft.com/office/powerpoint/2010/main" val="4766861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Defining a Prototype Method</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43</a:t>
            </a:fld>
            <a:endParaRPr lang="en-US"/>
          </a:p>
        </p:txBody>
      </p:sp>
      <p:sp>
        <p:nvSpPr>
          <p:cNvPr id="3" name="Content Placeholder 2"/>
          <p:cNvSpPr>
            <a:spLocks noGrp="1"/>
          </p:cNvSpPr>
          <p:nvPr>
            <p:ph idx="1"/>
          </p:nvPr>
        </p:nvSpPr>
        <p:spPr/>
        <p:txBody>
          <a:bodyPr/>
          <a:lstStyle/>
          <a:p>
            <a:r>
              <a:rPr lang="en-IN" dirty="0"/>
              <a:t>The prototype is itself an object and is referenced using the following expression:</a:t>
            </a:r>
          </a:p>
          <a:p>
            <a:pPr marL="0" indent="0">
              <a:buNone/>
            </a:pPr>
            <a:r>
              <a:rPr lang="en-IN" sz="2600" i="1" dirty="0">
                <a:latin typeface="Courier New" pitchFamily="49" charset="0"/>
                <a:cs typeface="Courier New" pitchFamily="49" charset="0"/>
              </a:rPr>
              <a:t>	</a:t>
            </a:r>
            <a:r>
              <a:rPr lang="en-IN" sz="2600" i="1" dirty="0" err="1">
                <a:latin typeface="Courier New" pitchFamily="49" charset="0"/>
                <a:cs typeface="Courier New" pitchFamily="49" charset="0"/>
              </a:rPr>
              <a:t>objName</a:t>
            </a:r>
            <a:r>
              <a:rPr lang="en-IN" sz="2600" dirty="0" err="1">
                <a:latin typeface="Courier New" pitchFamily="49" charset="0"/>
                <a:cs typeface="Courier New" pitchFamily="49" charset="0"/>
              </a:rPr>
              <a:t>.prototype</a:t>
            </a:r>
            <a:endParaRPr lang="en-IN" sz="2600" dirty="0">
              <a:latin typeface="Courier New" pitchFamily="49" charset="0"/>
              <a:cs typeface="Courier New" pitchFamily="49" charset="0"/>
            </a:endParaRPr>
          </a:p>
          <a:p>
            <a:pPr marL="360363" lvl="1" indent="0">
              <a:buNone/>
            </a:pPr>
            <a:r>
              <a:rPr lang="en-IN" sz="3200" dirty="0">
                <a:ea typeface="+mn-ea"/>
                <a:cs typeface="+mn-cs"/>
              </a:rPr>
              <a:t>where</a:t>
            </a:r>
            <a:r>
              <a:rPr lang="en-IN" dirty="0"/>
              <a:t> </a:t>
            </a:r>
            <a:r>
              <a:rPr lang="en-IN" sz="2600" i="1" dirty="0" err="1">
                <a:latin typeface="Courier New" pitchFamily="49" charset="0"/>
                <a:cs typeface="Courier New" pitchFamily="49" charset="0"/>
              </a:rPr>
              <a:t>objName</a:t>
            </a:r>
            <a:r>
              <a:rPr lang="en-IN" i="1" dirty="0"/>
              <a:t> </a:t>
            </a:r>
            <a:r>
              <a:rPr lang="en-IN" sz="3200" dirty="0">
                <a:ea typeface="+mn-ea"/>
                <a:cs typeface="+mn-cs"/>
              </a:rPr>
              <a:t>is the name of the object class</a:t>
            </a:r>
          </a:p>
          <a:p>
            <a:r>
              <a:rPr lang="en-IN" dirty="0" smtClean="0"/>
              <a:t>Example: </a:t>
            </a:r>
            <a:r>
              <a:rPr lang="en-IN" dirty="0"/>
              <a:t>The prototype for the </a:t>
            </a:r>
            <a:r>
              <a:rPr lang="en-IN" dirty="0" err="1"/>
              <a:t>pokerCard</a:t>
            </a:r>
            <a:r>
              <a:rPr lang="en-IN" dirty="0"/>
              <a:t> class of objects is referenced as follows:</a:t>
            </a:r>
          </a:p>
          <a:p>
            <a:pPr marL="0" indent="0">
              <a:buNone/>
            </a:pPr>
            <a:r>
              <a:rPr lang="en-IN" sz="2600" dirty="0">
                <a:latin typeface="Courier New" pitchFamily="49" charset="0"/>
                <a:cs typeface="Courier New" pitchFamily="49" charset="0"/>
              </a:rPr>
              <a:t>	</a:t>
            </a:r>
            <a:r>
              <a:rPr lang="en-IN" sz="2600" dirty="0" err="1">
                <a:latin typeface="Courier New" pitchFamily="49" charset="0"/>
                <a:cs typeface="Courier New" pitchFamily="49" charset="0"/>
              </a:rPr>
              <a:t>pokerCard.prototype</a:t>
            </a:r>
            <a:endParaRPr lang="en-IN" sz="2600" dirty="0">
              <a:latin typeface="Courier New" pitchFamily="49" charset="0"/>
              <a:cs typeface="Courier New" pitchFamily="49" charset="0"/>
            </a:endParaRPr>
          </a:p>
          <a:p>
            <a:pPr marL="360363" lvl="1" indent="0">
              <a:buNone/>
            </a:pPr>
            <a:endParaRPr lang="en-IN" sz="3200" dirty="0">
              <a:ea typeface="+mn-ea"/>
              <a:cs typeface="+mn-cs"/>
            </a:endParaRPr>
          </a:p>
        </p:txBody>
      </p:sp>
    </p:spTree>
    <p:extLst>
      <p:ext uri="{BB962C8B-B14F-4D97-AF65-F5344CB8AC3E}">
        <p14:creationId xmlns:p14="http://schemas.microsoft.com/office/powerpoint/2010/main" val="12319274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800" dirty="0"/>
              <a:t>Defining a Prototype Method </a:t>
            </a:r>
            <a:r>
              <a:rPr lang="en-US" sz="3800" dirty="0"/>
              <a:t>(continued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44</a:t>
            </a:fld>
            <a:endParaRPr lang="en-US"/>
          </a:p>
        </p:txBody>
      </p:sp>
      <p:sp>
        <p:nvSpPr>
          <p:cNvPr id="3" name="Content Placeholder 2"/>
          <p:cNvSpPr>
            <a:spLocks noGrp="1"/>
          </p:cNvSpPr>
          <p:nvPr>
            <p:ph idx="1"/>
          </p:nvPr>
        </p:nvSpPr>
        <p:spPr/>
        <p:txBody>
          <a:bodyPr/>
          <a:lstStyle/>
          <a:p>
            <a:r>
              <a:rPr lang="en-IN" dirty="0"/>
              <a:t>Apply the following command to add a method to a prototype:</a:t>
            </a:r>
          </a:p>
          <a:p>
            <a:pPr marL="0" indent="0">
              <a:buNone/>
            </a:pPr>
            <a:r>
              <a:rPr lang="en-IN" sz="2600" i="1" dirty="0">
                <a:latin typeface="Courier New" pitchFamily="49" charset="0"/>
                <a:cs typeface="Courier New" pitchFamily="49" charset="0"/>
              </a:rPr>
              <a:t>	</a:t>
            </a:r>
            <a:r>
              <a:rPr lang="en-IN" sz="2600" i="1" dirty="0" err="1">
                <a:latin typeface="Courier New" pitchFamily="49" charset="0"/>
                <a:cs typeface="Courier New" pitchFamily="49" charset="0"/>
              </a:rPr>
              <a:t>objName</a:t>
            </a:r>
            <a:r>
              <a:rPr lang="en-IN" sz="2600" dirty="0" err="1">
                <a:latin typeface="Courier New" pitchFamily="49" charset="0"/>
                <a:cs typeface="Courier New" pitchFamily="49" charset="0"/>
              </a:rPr>
              <a:t>.prototype.</a:t>
            </a:r>
            <a:r>
              <a:rPr lang="en-IN" sz="2600" i="1" dirty="0" err="1">
                <a:latin typeface="Courier New" pitchFamily="49" charset="0"/>
                <a:cs typeface="Courier New" pitchFamily="49" charset="0"/>
              </a:rPr>
              <a:t>method</a:t>
            </a:r>
            <a:r>
              <a:rPr lang="en-IN" sz="2600" i="1" dirty="0">
                <a:latin typeface="Courier New" pitchFamily="49" charset="0"/>
                <a:cs typeface="Courier New" pitchFamily="49" charset="0"/>
              </a:rPr>
              <a:t> </a:t>
            </a:r>
            <a:r>
              <a:rPr lang="en-IN" sz="2600" dirty="0">
                <a:latin typeface="Courier New" pitchFamily="49" charset="0"/>
                <a:cs typeface="Courier New" pitchFamily="49" charset="0"/>
              </a:rPr>
              <a:t>= </a:t>
            </a:r>
            <a:r>
              <a:rPr lang="en-IN" sz="2600" i="1" dirty="0">
                <a:latin typeface="Courier New" pitchFamily="49" charset="0"/>
                <a:cs typeface="Courier New" pitchFamily="49" charset="0"/>
              </a:rPr>
              <a:t>function</a:t>
            </a:r>
            <a:r>
              <a:rPr lang="en-IN" sz="2600" dirty="0">
                <a:latin typeface="Courier New" pitchFamily="49" charset="0"/>
                <a:cs typeface="Courier New" pitchFamily="49" charset="0"/>
              </a:rPr>
              <a:t>;</a:t>
            </a:r>
          </a:p>
          <a:p>
            <a:pPr marL="355600" indent="0">
              <a:buNone/>
            </a:pPr>
            <a:r>
              <a:rPr lang="en-IN" dirty="0"/>
              <a:t>where </a:t>
            </a:r>
            <a:r>
              <a:rPr lang="en-IN" sz="2600" i="1" dirty="0">
                <a:latin typeface="Courier New" pitchFamily="49" charset="0"/>
                <a:cs typeface="Courier New" pitchFamily="49" charset="0"/>
              </a:rPr>
              <a:t>method</a:t>
            </a:r>
            <a:r>
              <a:rPr lang="en-IN" i="1" dirty="0"/>
              <a:t> </a:t>
            </a:r>
            <a:r>
              <a:rPr lang="en-IN" dirty="0"/>
              <a:t>is the name of the method and </a:t>
            </a:r>
            <a:r>
              <a:rPr lang="en-IN" sz="2600" i="1" dirty="0">
                <a:latin typeface="Courier New" pitchFamily="49" charset="0"/>
                <a:cs typeface="Courier New" pitchFamily="49" charset="0"/>
              </a:rPr>
              <a:t>function</a:t>
            </a:r>
            <a:r>
              <a:rPr lang="en-IN" i="1" dirty="0"/>
              <a:t> </a:t>
            </a:r>
            <a:r>
              <a:rPr lang="en-IN" dirty="0"/>
              <a:t>is the function applied by the method</a:t>
            </a:r>
            <a:endParaRPr lang="en-IN" sz="3200" dirty="0">
              <a:ea typeface="+mn-ea"/>
              <a:cs typeface="+mn-cs"/>
            </a:endParaRPr>
          </a:p>
        </p:txBody>
      </p:sp>
    </p:spTree>
    <p:extLst>
      <p:ext uri="{BB962C8B-B14F-4D97-AF65-F5344CB8AC3E}">
        <p14:creationId xmlns:p14="http://schemas.microsoft.com/office/powerpoint/2010/main" val="39795712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800" dirty="0"/>
              <a:t>Defining a Prototype Method </a:t>
            </a:r>
            <a:r>
              <a:rPr lang="en-US" sz="3800" dirty="0"/>
              <a:t>(continued 2)</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45</a:t>
            </a:fld>
            <a:endParaRPr lang="en-US"/>
          </a:p>
        </p:txBody>
      </p:sp>
      <p:pic>
        <p:nvPicPr>
          <p:cNvPr id="2" name="Content Placeholder 1" descr="This figure explains the process of adding the cardImage() method to the prototype.&#10;The figure consists of three rectangular boxes and a few lines of code.&#10;The first line of the code reads “function pokerCard(cardSuit, cardRank) {”. The second line of the code reads “this.suit = cardSuit;”. The third line of the code reads “this.rank = cardRank;”. The fourth line of the code reads “this.rankValue = null;”. The fifth line of the code reads “}”. The sixth line of the code reads “/* Method to reference the image source file for a card */”. The seventh line of the code reads “pokerCard.prototype.cardImage = function() {”. The eighth line of the code reads “var suitAbbr = this.suit.substring(0, 1).toLowerCase();”. The ninth line of the code reads “return suitAbbr + this.rankValue + “.png”;”. The tenth line of the code reads “};”.&#10;The first rectangular box labeled “prototype of the pokerCard object” is positioned on the left side of the code. An arrow originating from this rectangular box points to the seventh line of the code.&#10;The second rectangular box labeled “retrieves the first character of the card suit in lowercase” is positioned below the first rectangular box. An arrow originating from the second rectangular box points to the eighth line of the code.&#10;The third rectangular box labeled “returns the text string svalue.png where s is the suit letter and value is the rank value (2 – 14)” is positioned below the lines of code. An arrow originating from the third rectangular box points to “this” in the ninth line of the code.&#10;" title="Figure 14-21 Adding the cardImage() method to the prototyp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51629"/>
            <a:ext cx="8305800" cy="4042105"/>
          </a:xfrm>
        </p:spPr>
      </p:pic>
    </p:spTree>
    <p:extLst>
      <p:ext uri="{BB962C8B-B14F-4D97-AF65-F5344CB8AC3E}">
        <p14:creationId xmlns:p14="http://schemas.microsoft.com/office/powerpoint/2010/main" val="1134209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800" dirty="0"/>
              <a:t>Defining a Prototype Method </a:t>
            </a:r>
            <a:r>
              <a:rPr lang="en-US" sz="3800" dirty="0"/>
              <a:t>(continued 3)</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46</a:t>
            </a:fld>
            <a:endParaRPr lang="en-US"/>
          </a:p>
        </p:txBody>
      </p:sp>
      <p:pic>
        <p:nvPicPr>
          <p:cNvPr id="4" name="Content Placeholder 3" descr="This figure explains the process of creating an event handler for each card image.&#10;The figure consists of four rectangular boxes and a few lines of code.&#10;The first line of the code reads “myDeck.dealTo(myHand);”. The second line of the code reads “// Display the card images on the table”. The third line of the code reads “for (var i = 0; i &lt; cardImages.length; i++) {”. The fourth line of the code reads “cardImages[i].src = myHand.cards[i].cardImage();”. The fifth line of the code reads “// Event handler for each card image”. The sixth line of the code reads “cardImages[i].index = i;”. The seventh line of the code reads “cardImages[i].onclick = function(e) {”. The eighth line of the code reads “if (e.target.discard !== true) {”. The ninth line of the code reads “e.target.discard = true;”. The tenth line of the code reads “e.target.src = “ag_cardback.png”;”. The eleventh line of the code reads “} else {”. The twelfth line of the code reads “e.target.discard = false;”. The thirteenth line of the code reads “e.target.src = myHand.cards[e.target.index].cardImage();”. The fourteenth line of the code reads “}”. The fifteenth line of the code reads “};”. The sixteenth line of the code reads “}”.&#10;The first rectangular box labeled “stores the index of the current card image” is positioned on the left side of the code. An arrow originating from this rectangular box points to the sixth line of the code.&#10;The second rectangular box labeled “if the card is not marked to be discarded, marks it to be discarded and changes the image to the card back” is positioned below the first rectangular box. An arrow originating from the second rectangular box points from the ninth line to the tenth line of the code.&#10;The third rectangular box labeled “if the card is marked to be discarded, marks it not to be discarded and changes the image to the card front” is positioned below the second rectangular box. An arrow originating from the third rectangular box points from the twelfth line to the thirteenth line of the code.&#10;The fourth rectangular box labeled “event handler handles the click event on the card image” is positioned on the right side of the code. An arrow originating from this rectangular box points to the seventh line of the code.&#10;" title="Figure 14-26 Creating an event handler for each card imag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96961"/>
            <a:ext cx="8305800" cy="3951440"/>
          </a:xfrm>
        </p:spPr>
      </p:pic>
    </p:spTree>
    <p:extLst>
      <p:ext uri="{BB962C8B-B14F-4D97-AF65-F5344CB8AC3E}">
        <p14:creationId xmlns:p14="http://schemas.microsoft.com/office/powerpoint/2010/main" val="13886356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Combining Objects</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47</a:t>
            </a:fld>
            <a:endParaRPr lang="en-US"/>
          </a:p>
        </p:txBody>
      </p:sp>
      <p:sp>
        <p:nvSpPr>
          <p:cNvPr id="2" name="Content Placeholder 1"/>
          <p:cNvSpPr>
            <a:spLocks noGrp="1"/>
          </p:cNvSpPr>
          <p:nvPr>
            <p:ph idx="1"/>
          </p:nvPr>
        </p:nvSpPr>
        <p:spPr/>
        <p:txBody>
          <a:bodyPr/>
          <a:lstStyle/>
          <a:p>
            <a:r>
              <a:rPr lang="en-IN" dirty="0"/>
              <a:t>Any object class can inherit the properties and methods from another class using prototypes </a:t>
            </a:r>
            <a:endParaRPr lang="en-IN" dirty="0" smtClean="0"/>
          </a:p>
          <a:p>
            <a:r>
              <a:rPr lang="en-IN" dirty="0"/>
              <a:t>The hierarchy of object classes creates a </a:t>
            </a:r>
            <a:r>
              <a:rPr lang="en-IN" b="1" dirty="0"/>
              <a:t>prototype chain </a:t>
            </a:r>
            <a:r>
              <a:rPr lang="en-IN" dirty="0"/>
              <a:t>ranging from </a:t>
            </a:r>
            <a:r>
              <a:rPr lang="en-IN" b="1" dirty="0"/>
              <a:t>superclass</a:t>
            </a:r>
            <a:r>
              <a:rPr lang="en-IN" dirty="0"/>
              <a:t> to </a:t>
            </a:r>
            <a:r>
              <a:rPr lang="en-IN" b="1" dirty="0"/>
              <a:t>subclasses</a:t>
            </a:r>
          </a:p>
          <a:p>
            <a:r>
              <a:rPr lang="en-IN" dirty="0"/>
              <a:t>Superclass: </a:t>
            </a:r>
            <a:r>
              <a:rPr lang="en-IN" dirty="0" smtClean="0"/>
              <a:t>Base </a:t>
            </a:r>
            <a:r>
              <a:rPr lang="en-IN" dirty="0"/>
              <a:t>object class in </a:t>
            </a:r>
            <a:r>
              <a:rPr lang="en-IN" dirty="0" smtClean="0"/>
              <a:t>a prototype </a:t>
            </a:r>
            <a:r>
              <a:rPr lang="en-IN" dirty="0"/>
              <a:t>chain</a:t>
            </a:r>
          </a:p>
          <a:p>
            <a:r>
              <a:rPr lang="en-IN" dirty="0" smtClean="0"/>
              <a:t>Subclasses: Lower </a:t>
            </a:r>
            <a:r>
              <a:rPr lang="en-IN" dirty="0"/>
              <a:t>classes in </a:t>
            </a:r>
            <a:r>
              <a:rPr lang="en-IN" dirty="0" smtClean="0"/>
              <a:t>a prototype </a:t>
            </a:r>
            <a:r>
              <a:rPr lang="en-IN" dirty="0"/>
              <a:t>chain</a:t>
            </a:r>
          </a:p>
          <a:p>
            <a:endParaRPr lang="en-IN" dirty="0"/>
          </a:p>
          <a:p>
            <a:endParaRPr lang="en-IN" dirty="0"/>
          </a:p>
        </p:txBody>
      </p:sp>
    </p:spTree>
    <p:extLst>
      <p:ext uri="{BB962C8B-B14F-4D97-AF65-F5344CB8AC3E}">
        <p14:creationId xmlns:p14="http://schemas.microsoft.com/office/powerpoint/2010/main" val="28472115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Combining Objects </a:t>
            </a:r>
            <a:r>
              <a:rPr lang="en-US"/>
              <a:t>(continued)</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48</a:t>
            </a:fld>
            <a:endParaRPr lang="en-US"/>
          </a:p>
        </p:txBody>
      </p:sp>
      <p:sp>
        <p:nvSpPr>
          <p:cNvPr id="2" name="Content Placeholder 1"/>
          <p:cNvSpPr>
            <a:spLocks noGrp="1"/>
          </p:cNvSpPr>
          <p:nvPr>
            <p:ph idx="1"/>
          </p:nvPr>
        </p:nvSpPr>
        <p:spPr/>
        <p:txBody>
          <a:bodyPr/>
          <a:lstStyle/>
          <a:p>
            <a:r>
              <a:rPr lang="en-IN" b="1" dirty="0" smtClean="0"/>
              <a:t>Prototypal </a:t>
            </a:r>
            <a:r>
              <a:rPr lang="en-IN" b="1" dirty="0"/>
              <a:t>inheritance: </a:t>
            </a:r>
            <a:r>
              <a:rPr lang="en-IN" dirty="0" smtClean="0"/>
              <a:t>Process </a:t>
            </a:r>
            <a:r>
              <a:rPr lang="en-IN" dirty="0"/>
              <a:t>by which the properties and methods of </a:t>
            </a:r>
            <a:r>
              <a:rPr lang="en-IN" dirty="0" err="1"/>
              <a:t>superclasses</a:t>
            </a:r>
            <a:r>
              <a:rPr lang="en-IN" dirty="0"/>
              <a:t> are shared with the </a:t>
            </a:r>
            <a:r>
              <a:rPr lang="en-IN" dirty="0" smtClean="0"/>
              <a:t>subclasses</a:t>
            </a:r>
          </a:p>
          <a:p>
            <a:endParaRPr lang="en-IN" dirty="0"/>
          </a:p>
        </p:txBody>
      </p:sp>
      <p:pic>
        <p:nvPicPr>
          <p:cNvPr id="6" name="Picture 5" descr="This figure shows the prototypal inheritance.&#10;The figure consists of three parallelograms, three cylinders, one circle, six labels, one down arrow, one right brace, and three bottom braces.&#10;The first label “Person” is positioned at the top-right corner of the first parallelogram. The second parallelogram is positioned below the first parallelogram. The second label “Employee” is positioned at the top-right corner of the second parallelogram. The third parallelogram is positioned below the second parallelogram. The third label “Staff” is positioned at the top-right corner of the third parallelogram. &#10;The down arrow that spans though the first, second, and third parallelograms is positioned on the left side of the parallelograms. The fourth label “superclass” is positioned on the left side of the tail of the down arrow and corresponds to the first parallelogram. The fifth label “subclass” is positioned below the fourth label and corresponds to the second parallelogram. The sixth label “subclass” is positioned below the fifth label near the head of the down arrow and corresponds to the third parallelogram. &#10;The first cylinder is positioned on the left side of the second parallelogram overlapping on the first parallelogram. &#10;The second cylinder is positioned below the first cylinder on the third parallelogram connecting the first cylinder. &#10;The third cylinder is positioned on the right side of the second cylinder at the center of the third parallelogram overlapping on the second parallelogram.&#10;The circle is positioned on the right side of the third cylinder within the third parallelogram.&#10;The first bottom brace labeled “Person properties and methods” is positioned below the second cylinder. The second bottom brace labeled “Employee properties and methods” is positioned below the third cylinder. The first bottom brace labeled “Staff properties and methods” is positioned below the circle. &#10;The right brace labeled “prototype chain” is positioned on the right side of the first, second, and third parallelograms. &#10;" title="Figure 14-30 Prototypal Inherita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888" y="2680040"/>
            <a:ext cx="6049297" cy="3631971"/>
          </a:xfrm>
          <a:prstGeom prst="rect">
            <a:avLst/>
          </a:prstGeom>
        </p:spPr>
      </p:pic>
    </p:spTree>
    <p:extLst>
      <p:ext uri="{BB962C8B-B14F-4D97-AF65-F5344CB8AC3E}">
        <p14:creationId xmlns:p14="http://schemas.microsoft.com/office/powerpoint/2010/main" val="34566647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dirty="0"/>
              <a:t>Creating a Prototype Chain</a:t>
            </a:r>
            <a:endParaRPr lang="en-US"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49</a:t>
            </a:fld>
            <a:endParaRPr lang="en-US"/>
          </a:p>
        </p:txBody>
      </p:sp>
      <p:sp>
        <p:nvSpPr>
          <p:cNvPr id="2" name="Content Placeholder 1"/>
          <p:cNvSpPr>
            <a:spLocks noGrp="1"/>
          </p:cNvSpPr>
          <p:nvPr>
            <p:ph idx="1"/>
          </p:nvPr>
        </p:nvSpPr>
        <p:spPr/>
        <p:txBody>
          <a:bodyPr/>
          <a:lstStyle/>
          <a:p>
            <a:r>
              <a:rPr lang="en-IN" dirty="0"/>
              <a:t>A prototype chain is created by defining an object prototype as an instance of an object class</a:t>
            </a:r>
          </a:p>
          <a:p>
            <a:r>
              <a:rPr lang="en-IN" dirty="0"/>
              <a:t>Order </a:t>
            </a:r>
            <a:r>
              <a:rPr lang="en-IN" dirty="0" smtClean="0"/>
              <a:t>of classes is important </a:t>
            </a:r>
            <a:r>
              <a:rPr lang="en-IN" dirty="0"/>
              <a:t>while defining the prototype chain</a:t>
            </a:r>
          </a:p>
          <a:p>
            <a:r>
              <a:rPr lang="en-IN" dirty="0"/>
              <a:t>Start at the top of the </a:t>
            </a:r>
            <a:r>
              <a:rPr lang="en-IN" dirty="0" smtClean="0"/>
              <a:t>hierarchy, </a:t>
            </a:r>
            <a:r>
              <a:rPr lang="en-IN" dirty="0"/>
              <a:t>and move down to the lower subclasses</a:t>
            </a:r>
          </a:p>
        </p:txBody>
      </p:sp>
    </p:spTree>
    <p:extLst>
      <p:ext uri="{BB962C8B-B14F-4D97-AF65-F5344CB8AC3E}">
        <p14:creationId xmlns:p14="http://schemas.microsoft.com/office/powerpoint/2010/main" val="1266389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1)</a:t>
            </a:r>
          </a:p>
        </p:txBody>
      </p:sp>
      <p:sp>
        <p:nvSpPr>
          <p:cNvPr id="27650" name="Rectangle 3"/>
          <p:cNvSpPr>
            <a:spLocks noGrp="1" noChangeArrowheads="1"/>
          </p:cNvSpPr>
          <p:nvPr>
            <p:ph idx="1"/>
          </p:nvPr>
        </p:nvSpPr>
        <p:spPr/>
        <p:txBody>
          <a:bodyPr/>
          <a:lstStyle/>
          <a:p>
            <a:pPr lvl="1"/>
            <a:r>
              <a:rPr lang="en-IN" sz="2600" i="1" dirty="0" err="1" smtClean="0">
                <a:latin typeface="Courier New" pitchFamily="49" charset="0"/>
                <a:cs typeface="Courier New" pitchFamily="49" charset="0"/>
              </a:rPr>
              <a:t>insideFn</a:t>
            </a:r>
            <a:r>
              <a:rPr lang="en-IN" sz="2600" i="1" dirty="0">
                <a:latin typeface="Courier New" pitchFamily="49" charset="0"/>
                <a:cs typeface="Courier New" pitchFamily="49" charset="0"/>
              </a:rPr>
              <a:t>()</a:t>
            </a:r>
            <a:r>
              <a:rPr lang="en-IN" i="1" dirty="0"/>
              <a:t> </a:t>
            </a:r>
            <a:r>
              <a:rPr lang="en-IN" dirty="0"/>
              <a:t>is the inner or nested </a:t>
            </a:r>
            <a:r>
              <a:rPr lang="en-IN" dirty="0" smtClean="0"/>
              <a:t>function</a:t>
            </a:r>
          </a:p>
          <a:p>
            <a:r>
              <a:rPr lang="en-IN" dirty="0" smtClean="0"/>
              <a:t>Scope of a nested function is limited to </a:t>
            </a:r>
            <a:r>
              <a:rPr lang="en-IN" dirty="0"/>
              <a:t>the commands within the containing function</a:t>
            </a:r>
          </a:p>
          <a:p>
            <a:r>
              <a:rPr lang="en-IN" dirty="0" smtClean="0"/>
              <a:t>Nested </a:t>
            </a:r>
            <a:r>
              <a:rPr lang="en-IN" dirty="0"/>
              <a:t>function is hidden from other code in the script, making the code contained and easier to manage</a:t>
            </a:r>
          </a:p>
          <a:p>
            <a:endParaRPr lang="en-IN" dirty="0">
              <a:latin typeface="Courier New" pitchFamily="49" charset="0"/>
              <a:cs typeface="Courier New" pitchFamily="49" charset="0"/>
            </a:endParaRP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a:t>
            </a:fld>
            <a:endParaRPr lang="en-US"/>
          </a:p>
        </p:txBody>
      </p:sp>
    </p:spTree>
    <p:extLst>
      <p:ext uri="{BB962C8B-B14F-4D97-AF65-F5344CB8AC3E}">
        <p14:creationId xmlns:p14="http://schemas.microsoft.com/office/powerpoint/2010/main" val="17547928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82567"/>
            <a:ext cx="8305800" cy="944563"/>
          </a:xfrm>
        </p:spPr>
        <p:txBody>
          <a:bodyPr/>
          <a:lstStyle/>
          <a:p>
            <a:r>
              <a:rPr lang="en-IN" dirty="0"/>
              <a:t>Creating a Prototype Chain </a:t>
            </a:r>
            <a:r>
              <a:rPr lang="en-US" dirty="0"/>
              <a:t>(continued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50</a:t>
            </a:fld>
            <a:endParaRPr lang="en-US"/>
          </a:p>
        </p:txBody>
      </p:sp>
      <p:sp>
        <p:nvSpPr>
          <p:cNvPr id="2" name="Content Placeholder 1"/>
          <p:cNvSpPr>
            <a:spLocks noGrp="1"/>
          </p:cNvSpPr>
          <p:nvPr>
            <p:ph idx="1"/>
          </p:nvPr>
        </p:nvSpPr>
        <p:spPr/>
        <p:txBody>
          <a:bodyPr/>
          <a:lstStyle/>
          <a:p>
            <a:r>
              <a:rPr lang="en-IN" dirty="0"/>
              <a:t>JavaScript resolves the </a:t>
            </a:r>
            <a:r>
              <a:rPr lang="en-IN" dirty="0" smtClean="0"/>
              <a:t>code </a:t>
            </a:r>
            <a:r>
              <a:rPr lang="en-IN" dirty="0"/>
              <a:t>that references an object property or method in the following order:</a:t>
            </a:r>
          </a:p>
          <a:p>
            <a:pPr lvl="1"/>
            <a:r>
              <a:rPr lang="en-IN" dirty="0"/>
              <a:t>Check for the property or method within the current object instance</a:t>
            </a:r>
          </a:p>
          <a:p>
            <a:pPr lvl="1"/>
            <a:r>
              <a:rPr lang="en-IN" dirty="0"/>
              <a:t>Check for the property or method with the object’s prototype</a:t>
            </a:r>
          </a:p>
        </p:txBody>
      </p:sp>
    </p:spTree>
    <p:extLst>
      <p:ext uri="{BB962C8B-B14F-4D97-AF65-F5344CB8AC3E}">
        <p14:creationId xmlns:p14="http://schemas.microsoft.com/office/powerpoint/2010/main" val="38749094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82567"/>
            <a:ext cx="8305800" cy="944563"/>
          </a:xfrm>
        </p:spPr>
        <p:txBody>
          <a:bodyPr/>
          <a:lstStyle/>
          <a:p>
            <a:r>
              <a:rPr lang="en-IN" dirty="0"/>
              <a:t>Creating a Prototype Chain </a:t>
            </a:r>
            <a:r>
              <a:rPr lang="en-US" dirty="0"/>
              <a:t>(continued </a:t>
            </a:r>
            <a:r>
              <a:rPr lang="en-US" dirty="0" smtClean="0"/>
              <a:t>2)</a:t>
            </a:r>
            <a:endParaRPr lang="en-US"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51</a:t>
            </a:fld>
            <a:endParaRPr lang="en-US"/>
          </a:p>
        </p:txBody>
      </p:sp>
      <p:sp>
        <p:nvSpPr>
          <p:cNvPr id="2" name="Content Placeholder 1"/>
          <p:cNvSpPr>
            <a:spLocks noGrp="1"/>
          </p:cNvSpPr>
          <p:nvPr>
            <p:ph idx="1"/>
          </p:nvPr>
        </p:nvSpPr>
        <p:spPr/>
        <p:txBody>
          <a:bodyPr/>
          <a:lstStyle/>
          <a:p>
            <a:pPr lvl="1"/>
            <a:r>
              <a:rPr lang="en-IN" dirty="0"/>
              <a:t>If the prototype is an instance of another object, check for the property or method in that object</a:t>
            </a:r>
          </a:p>
          <a:p>
            <a:pPr lvl="1"/>
            <a:r>
              <a:rPr lang="en-IN" dirty="0"/>
              <a:t>Continue moving down the chain until the property or method is located or the end of the chain is reached</a:t>
            </a:r>
          </a:p>
          <a:p>
            <a:r>
              <a:rPr lang="en-IN" dirty="0"/>
              <a:t>All prototype chains ultimately find their source in the base object</a:t>
            </a:r>
            <a:endParaRPr lang="en-IN" dirty="0"/>
          </a:p>
        </p:txBody>
      </p:sp>
    </p:spTree>
    <p:extLst>
      <p:ext uri="{BB962C8B-B14F-4D97-AF65-F5344CB8AC3E}">
        <p14:creationId xmlns:p14="http://schemas.microsoft.com/office/powerpoint/2010/main" val="40258623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The Base Object</a:t>
            </a:r>
            <a:endParaRPr lang="en-US"/>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52</a:t>
            </a:fld>
            <a:endParaRPr lang="en-US"/>
          </a:p>
        </p:txBody>
      </p:sp>
      <p:sp>
        <p:nvSpPr>
          <p:cNvPr id="2" name="Content Placeholder 1"/>
          <p:cNvSpPr>
            <a:spLocks noGrp="1"/>
          </p:cNvSpPr>
          <p:nvPr>
            <p:ph idx="1"/>
          </p:nvPr>
        </p:nvSpPr>
        <p:spPr/>
        <p:txBody>
          <a:bodyPr/>
          <a:lstStyle/>
          <a:p>
            <a:r>
              <a:rPr lang="en-IN" b="1" dirty="0"/>
              <a:t>Base object </a:t>
            </a:r>
            <a:r>
              <a:rPr lang="en-IN" dirty="0"/>
              <a:t>or </a:t>
            </a:r>
            <a:r>
              <a:rPr lang="en-IN" sz="2600" dirty="0">
                <a:latin typeface="Courier New" pitchFamily="49" charset="0"/>
                <a:cs typeface="Courier New" pitchFamily="49" charset="0"/>
              </a:rPr>
              <a:t>Object</a:t>
            </a:r>
            <a:r>
              <a:rPr lang="en-IN" dirty="0"/>
              <a:t>: </a:t>
            </a:r>
            <a:r>
              <a:rPr lang="en-IN" dirty="0" smtClean="0"/>
              <a:t>Fundamental </a:t>
            </a:r>
            <a:r>
              <a:rPr lang="en-IN" dirty="0"/>
              <a:t>JavaScript object whose methods are available to all objects</a:t>
            </a:r>
          </a:p>
          <a:p>
            <a:r>
              <a:rPr lang="en-IN" dirty="0" smtClean="0"/>
              <a:t>A </a:t>
            </a:r>
            <a:r>
              <a:rPr lang="en-IN" dirty="0"/>
              <a:t>subclass of the base </a:t>
            </a:r>
            <a:r>
              <a:rPr lang="en-IN" dirty="0" smtClean="0"/>
              <a:t>object is created when a </a:t>
            </a:r>
            <a:r>
              <a:rPr lang="en-IN" dirty="0"/>
              <a:t>custom object </a:t>
            </a:r>
            <a:r>
              <a:rPr lang="en-IN" dirty="0" smtClean="0"/>
              <a:t>is created </a:t>
            </a:r>
            <a:r>
              <a:rPr lang="en-IN" dirty="0"/>
              <a:t>using an object literal or by applying the </a:t>
            </a:r>
            <a:r>
              <a:rPr lang="en-IN" sz="2600" dirty="0">
                <a:latin typeface="Courier New" pitchFamily="49" charset="0"/>
                <a:cs typeface="Courier New" pitchFamily="49" charset="0"/>
              </a:rPr>
              <a:t>new Object()</a:t>
            </a:r>
            <a:r>
              <a:rPr lang="en-IN" dirty="0"/>
              <a:t> command</a:t>
            </a:r>
          </a:p>
        </p:txBody>
      </p:sp>
    </p:spTree>
    <p:extLst>
      <p:ext uri="{BB962C8B-B14F-4D97-AF65-F5344CB8AC3E}">
        <p14:creationId xmlns:p14="http://schemas.microsoft.com/office/powerpoint/2010/main" val="9222167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The Base Object </a:t>
            </a:r>
            <a:r>
              <a:rPr lang="en-US"/>
              <a:t>(continued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53</a:t>
            </a:fld>
            <a:endParaRPr lang="en-US"/>
          </a:p>
        </p:txBody>
      </p:sp>
      <p:pic>
        <p:nvPicPr>
          <p:cNvPr id="3" name="Content Placeholder 2" descr="This table provides data about common object properties and methods. It has 2 columns and 8 rows. &#10;The header of column 1 reads “Property or Method”, and the header of column 2 reads “Description”.&#10;In row 2, column 1 reads “object.constructor” and column 2 reads “References the constructor function that creates object”.&#10;In row 3, column 1 reads “object.hasOwnProperty(prop)” and column 2 reads “Returns true if object has the specified property, prop”.&#10;In row 4, column 1 reads “object.isPrototypeOf(obj)” and column 2 reads “Returns true if object exists in object obj prototype chain”.&#10;In row 5, column 1 reads “object.propertyIsEnumerable(prop)” and column 2 reads “Returns true if the prop property is enumerable”.&#10;In row 6, column 1 reads “object.toLocaleString()” and column 2 reads “Returns a text string representation of object using locale standards”.&#10;In row 7, column 1 reads “object.toString()” and column 2 reads “Returns a text string representation of object”.&#10;In row 8, column 1 reads “object.valueOf()” and column 2 reads “Returns the value of object as a text string, number, Boolean value, undefined, or null”.&#10;" title="Figure 14-31 Common object properties and methods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63436"/>
            <a:ext cx="8305800" cy="3818490"/>
          </a:xfrm>
        </p:spPr>
      </p:pic>
    </p:spTree>
    <p:extLst>
      <p:ext uri="{BB962C8B-B14F-4D97-AF65-F5344CB8AC3E}">
        <p14:creationId xmlns:p14="http://schemas.microsoft.com/office/powerpoint/2010/main" val="39534144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The Base Object </a:t>
            </a:r>
            <a:r>
              <a:rPr lang="en-US"/>
              <a:t>(continued 2)</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54</a:t>
            </a:fld>
            <a:endParaRPr lang="en-US"/>
          </a:p>
        </p:txBody>
      </p:sp>
      <p:sp>
        <p:nvSpPr>
          <p:cNvPr id="2" name="Content Placeholder 1"/>
          <p:cNvSpPr>
            <a:spLocks noGrp="1"/>
          </p:cNvSpPr>
          <p:nvPr>
            <p:ph idx="1"/>
          </p:nvPr>
        </p:nvSpPr>
        <p:spPr/>
        <p:txBody>
          <a:bodyPr/>
          <a:lstStyle/>
          <a:p>
            <a:r>
              <a:rPr lang="en-IN" dirty="0" smtClean="0"/>
              <a:t>Example: To determine </a:t>
            </a:r>
            <a:r>
              <a:rPr lang="en-IN" dirty="0"/>
              <a:t>whether an object supports a particular </a:t>
            </a:r>
            <a:r>
              <a:rPr lang="en-IN" dirty="0" smtClean="0"/>
              <a:t>property use </a:t>
            </a:r>
            <a:r>
              <a:rPr lang="en-IN" dirty="0"/>
              <a:t>the </a:t>
            </a:r>
            <a:r>
              <a:rPr lang="en-IN" sz="2600" dirty="0" err="1">
                <a:latin typeface="Courier New" pitchFamily="49" charset="0"/>
                <a:cs typeface="Courier New" pitchFamily="49" charset="0"/>
              </a:rPr>
              <a:t>hasOwnProperty</a:t>
            </a:r>
            <a:r>
              <a:rPr lang="en-IN" sz="2600" dirty="0">
                <a:latin typeface="Courier New" pitchFamily="49" charset="0"/>
                <a:cs typeface="Courier New" pitchFamily="49" charset="0"/>
              </a:rPr>
              <a:t>()</a:t>
            </a:r>
            <a:r>
              <a:rPr lang="en-IN" dirty="0"/>
              <a:t> </a:t>
            </a:r>
            <a:r>
              <a:rPr lang="en-IN" dirty="0" smtClean="0"/>
              <a:t>method as follows:</a:t>
            </a:r>
            <a:endParaRPr lang="en-IN" dirty="0"/>
          </a:p>
          <a:p>
            <a:pPr marL="0" indent="0">
              <a:buNone/>
            </a:pPr>
            <a:r>
              <a:rPr lang="en-IN" dirty="0"/>
              <a:t>	</a:t>
            </a:r>
            <a:r>
              <a:rPr lang="en-IN" sz="2600" dirty="0" err="1">
                <a:latin typeface="Courier New" pitchFamily="49" charset="0"/>
                <a:cs typeface="Courier New" pitchFamily="49" charset="0"/>
              </a:rPr>
              <a:t>pokerCard.hasOwnProperty</a:t>
            </a:r>
            <a:r>
              <a:rPr lang="en-IN" sz="2600" dirty="0">
                <a:latin typeface="Courier New" pitchFamily="49" charset="0"/>
                <a:cs typeface="Courier New" pitchFamily="49" charset="0"/>
              </a:rPr>
              <a:t>(“rank”);</a:t>
            </a:r>
          </a:p>
          <a:p>
            <a:r>
              <a:rPr lang="en-IN" dirty="0"/>
              <a:t>The code returns </a:t>
            </a:r>
            <a:r>
              <a:rPr lang="en-IN" sz="2600" dirty="0" smtClean="0">
                <a:latin typeface="Courier New" pitchFamily="49" charset="0"/>
                <a:cs typeface="Courier New" pitchFamily="49" charset="0"/>
              </a:rPr>
              <a:t>true</a:t>
            </a:r>
            <a:r>
              <a:rPr lang="en-IN" dirty="0" smtClean="0"/>
              <a:t> </a:t>
            </a:r>
            <a:r>
              <a:rPr lang="en-IN" dirty="0"/>
              <a:t>if the </a:t>
            </a:r>
            <a:r>
              <a:rPr lang="en-IN" dirty="0" err="1"/>
              <a:t>pokerCard</a:t>
            </a:r>
            <a:r>
              <a:rPr lang="en-IN" dirty="0"/>
              <a:t> object supports the rank property</a:t>
            </a:r>
          </a:p>
          <a:p>
            <a:pPr marL="0" indent="0">
              <a:buNone/>
            </a:pPr>
            <a:endParaRPr lang="en-IN" sz="2600" dirty="0">
              <a:latin typeface="Courier New" pitchFamily="49" charset="0"/>
              <a:cs typeface="Courier New" pitchFamily="49" charset="0"/>
            </a:endParaRPr>
          </a:p>
        </p:txBody>
      </p:sp>
    </p:spTree>
    <p:extLst>
      <p:ext uri="{BB962C8B-B14F-4D97-AF65-F5344CB8AC3E}">
        <p14:creationId xmlns:p14="http://schemas.microsoft.com/office/powerpoint/2010/main" val="14604651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a:t>The Base Object </a:t>
            </a:r>
            <a:r>
              <a:rPr lang="en-US"/>
              <a:t>(continued 3)</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55</a:t>
            </a:fld>
            <a:endParaRPr lang="en-US"/>
          </a:p>
        </p:txBody>
      </p:sp>
      <p:sp>
        <p:nvSpPr>
          <p:cNvPr id="2" name="Content Placeholder 1"/>
          <p:cNvSpPr>
            <a:spLocks noGrp="1"/>
          </p:cNvSpPr>
          <p:nvPr>
            <p:ph idx="1"/>
          </p:nvPr>
        </p:nvSpPr>
        <p:spPr/>
        <p:txBody>
          <a:bodyPr/>
          <a:lstStyle/>
          <a:p>
            <a:r>
              <a:rPr lang="en-IN"/>
              <a:t>The constructor for </a:t>
            </a:r>
            <a:r>
              <a:rPr lang="en-IN" sz="2600">
                <a:latin typeface="Courier New" pitchFamily="49" charset="0"/>
                <a:cs typeface="Courier New" pitchFamily="49" charset="0"/>
              </a:rPr>
              <a:t>Object</a:t>
            </a:r>
            <a:r>
              <a:rPr lang="en-IN"/>
              <a:t> also supports methods that can be used to retrieve and define properties for any object</a:t>
            </a:r>
          </a:p>
        </p:txBody>
      </p:sp>
      <p:pic>
        <p:nvPicPr>
          <p:cNvPr id="4" name="Picture 3" descr="This table provides data about methods of the Object constructor. It has 2 columns and 9 rows. &#10;The header of column 1 reads “Method”, and the header of column 2 reads “Description”.&#10;In row 2, column 1 reads “Object.assign(target, sources)” and column 2 reads “Copies all of the enumerable properties from the sources objects into the target object”.&#10;In row 3, column 1 reads “Object.create(proto, properties)” and column 2 reads “Creates an object using the prototype, proto; where properties is an optional list of properties added to the object”.&#10;In row 4, column 1 reads “Object.defineProperty(obj, prop, descriptor)” and column 2 reads “Defines or modifies the property, prop, for the object, obj; where descriptor describes the property”.&#10;In row 5, column 1 reads “Object.defineProperties(obj, props)” and column 2 reads “Defines or modifies the properties, prop, for the object, obj”.&#10;In row 6, column 1 reads “Object.freeze(obj)” and column 2 reads “Freezes obj so that it cannot be modified by other code”.&#10;In row 7, column 1 reads “Object.getPrototypeOf(obj)” and column 2 reads “References the prototype of the object, obj”.&#10;In row 8, column 1 reads “Object.isFrozen(obj)” and column 2 reads “Return true if obj is frozen”.&#10;In row 9, column 1 reads “Object.keys(obj)” and column 2 reads “Returns an array of the enumerable properties found in obj”.&#10;" title="Figure 14-32 Methods of the Object construc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743200"/>
            <a:ext cx="6553200" cy="3611074"/>
          </a:xfrm>
          <a:prstGeom prst="rect">
            <a:avLst/>
          </a:prstGeom>
        </p:spPr>
      </p:pic>
    </p:spTree>
    <p:extLst>
      <p:ext uri="{BB962C8B-B14F-4D97-AF65-F5344CB8AC3E}">
        <p14:creationId xmlns:p14="http://schemas.microsoft.com/office/powerpoint/2010/main" val="23023660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19349"/>
            <a:ext cx="8305800" cy="944563"/>
          </a:xfrm>
        </p:spPr>
        <p:txBody>
          <a:bodyPr/>
          <a:lstStyle/>
          <a:p>
            <a:r>
              <a:rPr lang="en-IN" dirty="0"/>
              <a:t>Using the </a:t>
            </a:r>
            <a:r>
              <a:rPr lang="en-IN" b="0" dirty="0">
                <a:latin typeface="Courier New" pitchFamily="49" charset="0"/>
                <a:cs typeface="Courier New" pitchFamily="49" charset="0"/>
              </a:rPr>
              <a:t>apply()</a:t>
            </a:r>
            <a:r>
              <a:rPr lang="en-IN" b="0" dirty="0"/>
              <a:t> </a:t>
            </a:r>
            <a:r>
              <a:rPr lang="en-IN" dirty="0"/>
              <a:t>and </a:t>
            </a:r>
            <a:r>
              <a:rPr lang="en-IN" b="0" dirty="0">
                <a:latin typeface="Courier New" pitchFamily="49" charset="0"/>
                <a:cs typeface="Courier New" pitchFamily="49" charset="0"/>
              </a:rPr>
              <a:t>call()</a:t>
            </a:r>
            <a:r>
              <a:rPr lang="en-IN" b="0" dirty="0"/>
              <a:t> </a:t>
            </a:r>
            <a:r>
              <a:rPr lang="en-IN" dirty="0"/>
              <a:t>Methods</a:t>
            </a:r>
            <a:endParaRPr lang="en-US"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56</a:t>
            </a:fld>
            <a:endParaRPr lang="en-US"/>
          </a:p>
        </p:txBody>
      </p:sp>
      <p:sp>
        <p:nvSpPr>
          <p:cNvPr id="2" name="Content Placeholder 1"/>
          <p:cNvSpPr>
            <a:spLocks noGrp="1"/>
          </p:cNvSpPr>
          <p:nvPr>
            <p:ph idx="1"/>
          </p:nvPr>
        </p:nvSpPr>
        <p:spPr/>
        <p:txBody>
          <a:bodyPr/>
          <a:lstStyle/>
          <a:p>
            <a:r>
              <a:rPr lang="en-IN" dirty="0"/>
              <a:t>Apply or call a method from one object for use in another object in order to share methods between objects</a:t>
            </a:r>
          </a:p>
          <a:p>
            <a:r>
              <a:rPr lang="en-IN" dirty="0"/>
              <a:t>Borrow a method from one object class using the following </a:t>
            </a:r>
            <a:r>
              <a:rPr lang="en-IN" sz="2600" dirty="0">
                <a:latin typeface="Courier New" pitchFamily="49" charset="0"/>
                <a:cs typeface="Courier New" pitchFamily="49" charset="0"/>
              </a:rPr>
              <a:t>apply()</a:t>
            </a:r>
            <a:r>
              <a:rPr lang="en-IN" dirty="0"/>
              <a:t> method:</a:t>
            </a:r>
          </a:p>
          <a:p>
            <a:pPr marL="0" indent="0">
              <a:buNone/>
            </a:pPr>
            <a:r>
              <a:rPr lang="en-IN" sz="2600" i="1" dirty="0">
                <a:latin typeface="Courier New" pitchFamily="49" charset="0"/>
                <a:cs typeface="Courier New" pitchFamily="49" charset="0"/>
              </a:rPr>
              <a:t>	</a:t>
            </a:r>
            <a:r>
              <a:rPr lang="en-IN" sz="2600" i="1" dirty="0" err="1">
                <a:latin typeface="Courier New" pitchFamily="49" charset="0"/>
                <a:cs typeface="Courier New" pitchFamily="49" charset="0"/>
              </a:rPr>
              <a:t>function</a:t>
            </a:r>
            <a:r>
              <a:rPr lang="en-IN" sz="2600" dirty="0" err="1">
                <a:latin typeface="Courier New" pitchFamily="49" charset="0"/>
                <a:cs typeface="Courier New" pitchFamily="49" charset="0"/>
              </a:rPr>
              <a:t>.apply</a:t>
            </a:r>
            <a:r>
              <a:rPr lang="en-IN" sz="2600" dirty="0">
                <a:latin typeface="Courier New" pitchFamily="49" charset="0"/>
                <a:cs typeface="Courier New" pitchFamily="49" charset="0"/>
              </a:rPr>
              <a:t>(</a:t>
            </a:r>
            <a:r>
              <a:rPr lang="en-IN" sz="2600" i="1" dirty="0" err="1">
                <a:latin typeface="Courier New" pitchFamily="49" charset="0"/>
                <a:cs typeface="Courier New" pitchFamily="49" charset="0"/>
              </a:rPr>
              <a:t>thisObj</a:t>
            </a:r>
            <a:r>
              <a:rPr lang="en-IN" sz="2600" i="1" dirty="0">
                <a:latin typeface="Courier New" pitchFamily="49" charset="0"/>
                <a:cs typeface="Courier New" pitchFamily="49" charset="0"/>
              </a:rPr>
              <a:t> </a:t>
            </a:r>
            <a:r>
              <a:rPr lang="en-IN" sz="2600" dirty="0">
                <a:latin typeface="Courier New" pitchFamily="49" charset="0"/>
                <a:cs typeface="Courier New" pitchFamily="49" charset="0"/>
              </a:rPr>
              <a:t>[,</a:t>
            </a:r>
            <a:r>
              <a:rPr lang="en-IN" sz="2600" i="1" dirty="0" err="1">
                <a:latin typeface="Courier New" pitchFamily="49" charset="0"/>
                <a:cs typeface="Courier New" pitchFamily="49" charset="0"/>
              </a:rPr>
              <a:t>argArray</a:t>
            </a:r>
            <a:r>
              <a:rPr lang="en-IN" sz="2600" dirty="0">
                <a:latin typeface="Courier New" pitchFamily="49" charset="0"/>
                <a:cs typeface="Courier New" pitchFamily="49" charset="0"/>
              </a:rPr>
              <a:t>])</a:t>
            </a:r>
          </a:p>
        </p:txBody>
      </p:sp>
    </p:spTree>
    <p:extLst>
      <p:ext uri="{BB962C8B-B14F-4D97-AF65-F5344CB8AC3E}">
        <p14:creationId xmlns:p14="http://schemas.microsoft.com/office/powerpoint/2010/main" val="22687198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Using the </a:t>
            </a:r>
            <a:r>
              <a:rPr lang="en-IN" sz="3600" b="0" dirty="0">
                <a:latin typeface="Courier New" pitchFamily="49" charset="0"/>
                <a:cs typeface="Courier New" pitchFamily="49" charset="0"/>
              </a:rPr>
              <a:t>apply()</a:t>
            </a:r>
            <a:r>
              <a:rPr lang="en-IN" sz="3600" b="0" dirty="0"/>
              <a:t> </a:t>
            </a:r>
            <a:r>
              <a:rPr lang="en-IN" sz="3600" dirty="0"/>
              <a:t>and </a:t>
            </a:r>
            <a:r>
              <a:rPr lang="en-IN" sz="3600" b="0" dirty="0">
                <a:latin typeface="Courier New" pitchFamily="49" charset="0"/>
                <a:cs typeface="Courier New" pitchFamily="49" charset="0"/>
              </a:rPr>
              <a:t>call()</a:t>
            </a:r>
            <a:r>
              <a:rPr lang="en-IN" sz="3600" b="0" dirty="0"/>
              <a:t> </a:t>
            </a:r>
            <a:r>
              <a:rPr lang="en-IN" sz="3600" dirty="0"/>
              <a:t>Methods </a:t>
            </a:r>
            <a:r>
              <a:rPr lang="en-US" sz="3600" dirty="0"/>
              <a:t>(continued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57</a:t>
            </a:fld>
            <a:endParaRPr lang="en-US"/>
          </a:p>
        </p:txBody>
      </p:sp>
      <p:sp>
        <p:nvSpPr>
          <p:cNvPr id="2" name="Content Placeholder 1"/>
          <p:cNvSpPr>
            <a:spLocks noGrp="1"/>
          </p:cNvSpPr>
          <p:nvPr>
            <p:ph idx="1"/>
          </p:nvPr>
        </p:nvSpPr>
        <p:spPr/>
        <p:txBody>
          <a:bodyPr/>
          <a:lstStyle/>
          <a:p>
            <a:pPr marL="355600" indent="0">
              <a:buNone/>
              <a:tabLst>
                <a:tab pos="355600" algn="l"/>
              </a:tabLst>
            </a:pPr>
            <a:r>
              <a:rPr lang="en-IN" dirty="0" smtClean="0"/>
              <a:t>where</a:t>
            </a:r>
            <a:endParaRPr lang="en-IN" dirty="0"/>
          </a:p>
          <a:p>
            <a:pPr lvl="1"/>
            <a:r>
              <a:rPr lang="en-IN" dirty="0"/>
              <a:t> </a:t>
            </a:r>
            <a:r>
              <a:rPr lang="en-IN" sz="2600" i="1" dirty="0">
                <a:latin typeface="Courier New" pitchFamily="49" charset="0"/>
                <a:cs typeface="Courier New" pitchFamily="49" charset="0"/>
              </a:rPr>
              <a:t>function</a:t>
            </a:r>
            <a:r>
              <a:rPr lang="en-IN" dirty="0"/>
              <a:t> is a reference to a function</a:t>
            </a:r>
          </a:p>
          <a:p>
            <a:pPr lvl="1"/>
            <a:r>
              <a:rPr lang="en-IN" sz="2600" i="1" dirty="0" err="1">
                <a:latin typeface="Courier New" pitchFamily="49" charset="0"/>
                <a:cs typeface="Courier New" pitchFamily="49" charset="0"/>
              </a:rPr>
              <a:t>thisObj</a:t>
            </a:r>
            <a:r>
              <a:rPr lang="en-IN" i="1" dirty="0"/>
              <a:t> </a:t>
            </a:r>
            <a:r>
              <a:rPr lang="en-IN" dirty="0"/>
              <a:t>is the object that receives the actions of the function</a:t>
            </a:r>
          </a:p>
          <a:p>
            <a:pPr lvl="1"/>
            <a:r>
              <a:rPr lang="en-IN" sz="2600" i="1" dirty="0" err="1">
                <a:latin typeface="Courier New" pitchFamily="49" charset="0"/>
                <a:cs typeface="Courier New" pitchFamily="49" charset="0"/>
              </a:rPr>
              <a:t>argArray</a:t>
            </a:r>
            <a:r>
              <a:rPr lang="en-IN" i="1" dirty="0"/>
              <a:t> </a:t>
            </a:r>
            <a:r>
              <a:rPr lang="en-IN" dirty="0"/>
              <a:t>is an optional array of argument values sent to the function</a:t>
            </a:r>
          </a:p>
        </p:txBody>
      </p:sp>
    </p:spTree>
    <p:extLst>
      <p:ext uri="{BB962C8B-B14F-4D97-AF65-F5344CB8AC3E}">
        <p14:creationId xmlns:p14="http://schemas.microsoft.com/office/powerpoint/2010/main" val="13495256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Using the </a:t>
            </a:r>
            <a:r>
              <a:rPr lang="en-IN" sz="3600" b="0" dirty="0">
                <a:latin typeface="Courier New" pitchFamily="49" charset="0"/>
                <a:cs typeface="Courier New" pitchFamily="49" charset="0"/>
              </a:rPr>
              <a:t>apply()</a:t>
            </a:r>
            <a:r>
              <a:rPr lang="en-IN" sz="3600" b="0" dirty="0"/>
              <a:t> </a:t>
            </a:r>
            <a:r>
              <a:rPr lang="en-IN" sz="3600" dirty="0"/>
              <a:t>and </a:t>
            </a:r>
            <a:r>
              <a:rPr lang="en-IN" sz="3600" b="0" dirty="0">
                <a:latin typeface="Courier New" pitchFamily="49" charset="0"/>
                <a:cs typeface="Courier New" pitchFamily="49" charset="0"/>
              </a:rPr>
              <a:t>call()</a:t>
            </a:r>
            <a:r>
              <a:rPr lang="en-IN" sz="3600" b="0" dirty="0"/>
              <a:t> </a:t>
            </a:r>
            <a:r>
              <a:rPr lang="en-IN" sz="3600" dirty="0"/>
              <a:t>Methods </a:t>
            </a:r>
            <a:r>
              <a:rPr lang="en-US" sz="3600" dirty="0"/>
              <a:t>(continued </a:t>
            </a:r>
            <a:r>
              <a:rPr lang="en-US" sz="3600" dirty="0" smtClean="0"/>
              <a:t>2)</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58</a:t>
            </a:fld>
            <a:endParaRPr lang="en-US"/>
          </a:p>
        </p:txBody>
      </p:sp>
      <p:sp>
        <p:nvSpPr>
          <p:cNvPr id="2" name="Content Placeholder 1"/>
          <p:cNvSpPr>
            <a:spLocks noGrp="1"/>
          </p:cNvSpPr>
          <p:nvPr>
            <p:ph idx="1"/>
          </p:nvPr>
        </p:nvSpPr>
        <p:spPr/>
        <p:txBody>
          <a:bodyPr/>
          <a:lstStyle/>
          <a:p>
            <a:r>
              <a:rPr lang="en-IN" dirty="0"/>
              <a:t>The </a:t>
            </a:r>
            <a:r>
              <a:rPr lang="en-IN" sz="2600" dirty="0">
                <a:latin typeface="Courier New" pitchFamily="49" charset="0"/>
                <a:cs typeface="Courier New" pitchFamily="49" charset="0"/>
              </a:rPr>
              <a:t>call()</a:t>
            </a:r>
            <a:r>
              <a:rPr lang="en-IN" dirty="0"/>
              <a:t> method is similar to the </a:t>
            </a:r>
            <a:r>
              <a:rPr lang="en-IN" sz="2600" dirty="0">
                <a:latin typeface="Courier New" pitchFamily="49" charset="0"/>
                <a:cs typeface="Courier New" pitchFamily="49" charset="0"/>
              </a:rPr>
              <a:t>apply()</a:t>
            </a:r>
            <a:r>
              <a:rPr lang="en-IN" dirty="0"/>
              <a:t> method except that the argument values are placed in a comma-separated list of values instead of an array</a:t>
            </a:r>
          </a:p>
          <a:p>
            <a:r>
              <a:rPr lang="en-IN" dirty="0"/>
              <a:t>The syntax of the </a:t>
            </a:r>
            <a:r>
              <a:rPr lang="en-IN" sz="2600" dirty="0">
                <a:latin typeface="Courier New" pitchFamily="49" charset="0"/>
                <a:cs typeface="Courier New" pitchFamily="49" charset="0"/>
              </a:rPr>
              <a:t>call()</a:t>
            </a:r>
            <a:r>
              <a:rPr lang="en-IN" dirty="0"/>
              <a:t> method</a:t>
            </a:r>
          </a:p>
          <a:p>
            <a:pPr marL="0" indent="0">
              <a:buNone/>
            </a:pPr>
            <a:r>
              <a:rPr lang="en-IN" i="1" dirty="0"/>
              <a:t>	</a:t>
            </a:r>
            <a:r>
              <a:rPr lang="en-IN" sz="2600" i="1" dirty="0" err="1">
                <a:latin typeface="Courier New" pitchFamily="49" charset="0"/>
                <a:cs typeface="Courier New" pitchFamily="49" charset="0"/>
              </a:rPr>
              <a:t>function</a:t>
            </a:r>
            <a:r>
              <a:rPr lang="en-IN" sz="2600" dirty="0" err="1">
                <a:latin typeface="Courier New" pitchFamily="49" charset="0"/>
                <a:cs typeface="Courier New" pitchFamily="49" charset="0"/>
              </a:rPr>
              <a:t>.call</a:t>
            </a:r>
            <a:r>
              <a:rPr lang="en-IN" sz="2600" dirty="0">
                <a:latin typeface="Courier New" pitchFamily="49" charset="0"/>
                <a:cs typeface="Courier New" pitchFamily="49" charset="0"/>
              </a:rPr>
              <a:t>(</a:t>
            </a:r>
            <a:r>
              <a:rPr lang="en-IN" sz="2600" i="1" dirty="0" err="1">
                <a:latin typeface="Courier New" pitchFamily="49" charset="0"/>
                <a:cs typeface="Courier New" pitchFamily="49" charset="0"/>
              </a:rPr>
              <a:t>thisObj</a:t>
            </a:r>
            <a:r>
              <a:rPr lang="en-IN" sz="2600" dirty="0">
                <a:latin typeface="Courier New" pitchFamily="49" charset="0"/>
                <a:cs typeface="Courier New" pitchFamily="49" charset="0"/>
              </a:rPr>
              <a:t>, </a:t>
            </a:r>
            <a:r>
              <a:rPr lang="en-IN" sz="2600" i="1" dirty="0">
                <a:latin typeface="Courier New" pitchFamily="49" charset="0"/>
                <a:cs typeface="Courier New" pitchFamily="49" charset="0"/>
              </a:rPr>
              <a:t>arg1</a:t>
            </a:r>
            <a:r>
              <a:rPr lang="en-IN" sz="2600" dirty="0">
                <a:latin typeface="Courier New" pitchFamily="49" charset="0"/>
                <a:cs typeface="Courier New" pitchFamily="49" charset="0"/>
              </a:rPr>
              <a:t>, </a:t>
            </a:r>
            <a:r>
              <a:rPr lang="en-IN" sz="2600" i="1" dirty="0">
                <a:latin typeface="Courier New" pitchFamily="49" charset="0"/>
                <a:cs typeface="Courier New" pitchFamily="49" charset="0"/>
              </a:rPr>
              <a:t>arg2</a:t>
            </a:r>
            <a:r>
              <a:rPr lang="en-IN" sz="2600" dirty="0">
                <a:latin typeface="Courier New" pitchFamily="49" charset="0"/>
                <a:cs typeface="Courier New" pitchFamily="49" charset="0"/>
              </a:rPr>
              <a:t>, 	</a:t>
            </a:r>
            <a:r>
              <a:rPr lang="en-IN" sz="2600" i="1" dirty="0">
                <a:latin typeface="Courier New" pitchFamily="49" charset="0"/>
                <a:cs typeface="Courier New" pitchFamily="49" charset="0"/>
              </a:rPr>
              <a:t>arg3</a:t>
            </a:r>
            <a:r>
              <a:rPr lang="en-IN" sz="2600" dirty="0">
                <a:latin typeface="Courier New" pitchFamily="49" charset="0"/>
                <a:cs typeface="Courier New" pitchFamily="49" charset="0"/>
              </a:rPr>
              <a:t>, ...)</a:t>
            </a:r>
          </a:p>
          <a:p>
            <a:pPr marL="355600" indent="0">
              <a:buNone/>
            </a:pPr>
            <a:r>
              <a:rPr lang="en-IN" dirty="0"/>
              <a:t>where </a:t>
            </a:r>
            <a:r>
              <a:rPr lang="en-IN" sz="2600" i="1" dirty="0">
                <a:latin typeface="Courier New" pitchFamily="49" charset="0"/>
                <a:cs typeface="Courier New" pitchFamily="49" charset="0"/>
              </a:rPr>
              <a:t>arg1</a:t>
            </a:r>
            <a:r>
              <a:rPr lang="en-IN" dirty="0"/>
              <a:t>, </a:t>
            </a:r>
            <a:r>
              <a:rPr lang="en-IN" sz="2600" i="1" dirty="0">
                <a:latin typeface="Courier New" pitchFamily="49" charset="0"/>
                <a:cs typeface="Courier New" pitchFamily="49" charset="0"/>
              </a:rPr>
              <a:t>arg2</a:t>
            </a:r>
            <a:r>
              <a:rPr lang="en-IN" dirty="0"/>
              <a:t>, </a:t>
            </a:r>
            <a:r>
              <a:rPr lang="en-IN" sz="2600" i="1" dirty="0">
                <a:latin typeface="Courier New" pitchFamily="49" charset="0"/>
                <a:cs typeface="Courier New" pitchFamily="49" charset="0"/>
              </a:rPr>
              <a:t>arg3</a:t>
            </a:r>
            <a:r>
              <a:rPr lang="en-IN" dirty="0"/>
              <a:t>, and so on is the comma-separated list of argument values for</a:t>
            </a:r>
          </a:p>
          <a:p>
            <a:pPr marL="355600" indent="0">
              <a:buNone/>
            </a:pPr>
            <a:r>
              <a:rPr lang="en-IN" sz="2600" i="1" dirty="0">
                <a:latin typeface="Courier New" pitchFamily="49" charset="0"/>
                <a:cs typeface="Courier New" pitchFamily="49" charset="0"/>
              </a:rPr>
              <a:t>function</a:t>
            </a:r>
            <a:endParaRPr lang="en-IN" sz="2600" i="1" dirty="0">
              <a:latin typeface="Courier New" pitchFamily="49" charset="0"/>
              <a:cs typeface="Courier New" pitchFamily="49" charset="0"/>
            </a:endParaRPr>
          </a:p>
        </p:txBody>
      </p:sp>
    </p:spTree>
    <p:extLst>
      <p:ext uri="{BB962C8B-B14F-4D97-AF65-F5344CB8AC3E}">
        <p14:creationId xmlns:p14="http://schemas.microsoft.com/office/powerpoint/2010/main" val="15481381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dirty="0"/>
              <a:t>Combining Objects and Arrays</a:t>
            </a:r>
            <a:endParaRPr lang="en-US"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59</a:t>
            </a:fld>
            <a:endParaRPr lang="en-US"/>
          </a:p>
        </p:txBody>
      </p:sp>
      <p:sp>
        <p:nvSpPr>
          <p:cNvPr id="2" name="Content Placeholder 1"/>
          <p:cNvSpPr>
            <a:spLocks noGrp="1"/>
          </p:cNvSpPr>
          <p:nvPr>
            <p:ph idx="1"/>
          </p:nvPr>
        </p:nvSpPr>
        <p:spPr/>
        <p:txBody>
          <a:bodyPr/>
          <a:lstStyle/>
          <a:p>
            <a:r>
              <a:rPr lang="en-IN" dirty="0"/>
              <a:t>A custom object contains data stored in arrays</a:t>
            </a:r>
          </a:p>
          <a:p>
            <a:r>
              <a:rPr lang="en-IN" dirty="0" smtClean="0"/>
              <a:t>JavaScript’s </a:t>
            </a:r>
            <a:r>
              <a:rPr lang="en-IN" dirty="0"/>
              <a:t>built-in </a:t>
            </a:r>
            <a:r>
              <a:rPr lang="en-IN" sz="2600" dirty="0">
                <a:latin typeface="Courier New" pitchFamily="49" charset="0"/>
                <a:cs typeface="Courier New" pitchFamily="49" charset="0"/>
              </a:rPr>
              <a:t>Array</a:t>
            </a:r>
            <a:r>
              <a:rPr lang="en-IN" dirty="0"/>
              <a:t> object methods </a:t>
            </a:r>
            <a:r>
              <a:rPr lang="en-IN" dirty="0" smtClean="0"/>
              <a:t>speed </a:t>
            </a:r>
            <a:r>
              <a:rPr lang="en-IN" dirty="0"/>
              <a:t>up the efficiency of </a:t>
            </a:r>
            <a:r>
              <a:rPr lang="en-IN" dirty="0" smtClean="0"/>
              <a:t>a code </a:t>
            </a:r>
            <a:r>
              <a:rPr lang="en-IN" dirty="0"/>
              <a:t>by </a:t>
            </a:r>
            <a:r>
              <a:rPr lang="en-IN" dirty="0" smtClean="0"/>
              <a:t>looping </a:t>
            </a:r>
            <a:r>
              <a:rPr lang="en-IN" dirty="0"/>
              <a:t>through the contents of an array</a:t>
            </a:r>
          </a:p>
        </p:txBody>
      </p:sp>
    </p:spTree>
    <p:extLst>
      <p:ext uri="{BB962C8B-B14F-4D97-AF65-F5344CB8AC3E}">
        <p14:creationId xmlns:p14="http://schemas.microsoft.com/office/powerpoint/2010/main" val="405786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a:t>Working with Nested Functions </a:t>
            </a:r>
            <a:r>
              <a:rPr lang="en-US" sz="3600"/>
              <a:t>(continued 2)</a:t>
            </a:r>
          </a:p>
        </p:txBody>
      </p:sp>
      <p:sp>
        <p:nvSpPr>
          <p:cNvPr id="27650" name="Rectangle 3"/>
          <p:cNvSpPr>
            <a:spLocks noGrp="1" noChangeArrowheads="1"/>
          </p:cNvSpPr>
          <p:nvPr>
            <p:ph idx="1"/>
          </p:nvPr>
        </p:nvSpPr>
        <p:spPr/>
        <p:txBody>
          <a:bodyPr/>
          <a:lstStyle/>
          <a:p>
            <a:r>
              <a:rPr lang="en-IN" dirty="0" smtClean="0"/>
              <a:t>Example:</a:t>
            </a:r>
            <a:r>
              <a:rPr lang="en-GB" dirty="0" smtClean="0"/>
              <a:t> </a:t>
            </a:r>
            <a:r>
              <a:rPr lang="en-IN" dirty="0" smtClean="0"/>
              <a:t>Nested functions can be used in </a:t>
            </a:r>
            <a:r>
              <a:rPr lang="en-IN" dirty="0"/>
              <a:t>developing the poker game app for </a:t>
            </a:r>
            <a:r>
              <a:rPr lang="en-IN" dirty="0" smtClean="0"/>
              <a:t>Arthur’s </a:t>
            </a:r>
            <a:r>
              <a:rPr lang="en-IN" dirty="0"/>
              <a:t>Games website</a:t>
            </a:r>
          </a:p>
          <a:p>
            <a:r>
              <a:rPr lang="en-IN" dirty="0"/>
              <a:t>The app displays the poker table on which users will play a game of draw poker</a:t>
            </a:r>
          </a:p>
          <a:p>
            <a:endParaRPr lang="en-IN" dirty="0"/>
          </a:p>
          <a:p>
            <a:endParaRPr lang="en-IN" sz="2600" dirty="0">
              <a:latin typeface="Courier New" pitchFamily="49" charset="0"/>
              <a:cs typeface="Courier New" pitchFamily="49" charset="0"/>
            </a:endParaRP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a:t>
            </a:fld>
            <a:endParaRPr lang="en-US"/>
          </a:p>
        </p:txBody>
      </p:sp>
    </p:spTree>
    <p:extLst>
      <p:ext uri="{BB962C8B-B14F-4D97-AF65-F5344CB8AC3E}">
        <p14:creationId xmlns:p14="http://schemas.microsoft.com/office/powerpoint/2010/main" val="37047864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dirty="0"/>
              <a:t>Applying the </a:t>
            </a:r>
            <a:r>
              <a:rPr lang="en-IN" sz="4000" b="0" dirty="0">
                <a:latin typeface="Courier New" pitchFamily="49" charset="0"/>
                <a:cs typeface="Courier New" pitchFamily="49" charset="0"/>
              </a:rPr>
              <a:t>every()</a:t>
            </a:r>
            <a:r>
              <a:rPr lang="en-IN" sz="4000" dirty="0"/>
              <a:t> Array method</a:t>
            </a:r>
            <a:endParaRPr lang="en-US" sz="40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60</a:t>
            </a:fld>
            <a:endParaRPr lang="en-US"/>
          </a:p>
        </p:txBody>
      </p:sp>
      <p:sp>
        <p:nvSpPr>
          <p:cNvPr id="2" name="Content Placeholder 1"/>
          <p:cNvSpPr>
            <a:spLocks noGrp="1"/>
          </p:cNvSpPr>
          <p:nvPr>
            <p:ph idx="1"/>
          </p:nvPr>
        </p:nvSpPr>
        <p:spPr/>
        <p:txBody>
          <a:bodyPr/>
          <a:lstStyle/>
          <a:p>
            <a:r>
              <a:rPr lang="en-IN" dirty="0"/>
              <a:t>Use the </a:t>
            </a:r>
            <a:r>
              <a:rPr lang="en-IN" sz="2600" dirty="0">
                <a:latin typeface="Courier New" pitchFamily="49" charset="0"/>
                <a:cs typeface="Courier New" pitchFamily="49" charset="0"/>
              </a:rPr>
              <a:t>every()</a:t>
            </a:r>
            <a:r>
              <a:rPr lang="en-IN" dirty="0"/>
              <a:t> method to test whether every item in an array matches a specified condition</a:t>
            </a:r>
          </a:p>
          <a:p>
            <a:r>
              <a:rPr lang="en-IN" dirty="0" smtClean="0"/>
              <a:t>Example: Use </a:t>
            </a:r>
            <a:r>
              <a:rPr lang="en-IN" sz="2600" dirty="0">
                <a:latin typeface="Courier New" pitchFamily="49" charset="0"/>
                <a:cs typeface="Courier New" pitchFamily="49" charset="0"/>
              </a:rPr>
              <a:t>every()</a:t>
            </a:r>
            <a:r>
              <a:rPr lang="en-IN" dirty="0" smtClean="0"/>
              <a:t> method to test </a:t>
            </a:r>
            <a:r>
              <a:rPr lang="en-IN" dirty="0"/>
              <a:t>whether every card in the cards array of the </a:t>
            </a:r>
            <a:r>
              <a:rPr lang="en-IN" dirty="0" err="1"/>
              <a:t>pokerHand</a:t>
            </a:r>
            <a:r>
              <a:rPr lang="en-IN" dirty="0"/>
              <a:t> object has the same value for the suit property</a:t>
            </a:r>
          </a:p>
        </p:txBody>
      </p:sp>
    </p:spTree>
    <p:extLst>
      <p:ext uri="{BB962C8B-B14F-4D97-AF65-F5344CB8AC3E}">
        <p14:creationId xmlns:p14="http://schemas.microsoft.com/office/powerpoint/2010/main" val="3211898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Applying the </a:t>
            </a:r>
            <a:r>
              <a:rPr lang="en-IN" sz="3600" b="0" dirty="0">
                <a:latin typeface="Courier New" pitchFamily="49" charset="0"/>
                <a:cs typeface="Courier New" pitchFamily="49" charset="0"/>
              </a:rPr>
              <a:t>every()</a:t>
            </a:r>
            <a:r>
              <a:rPr lang="en-IN" sz="3600" b="0" dirty="0"/>
              <a:t> </a:t>
            </a:r>
            <a:r>
              <a:rPr lang="en-IN" sz="3600" dirty="0"/>
              <a:t>Array method </a:t>
            </a:r>
            <a:r>
              <a:rPr lang="en-US" sz="3600" dirty="0"/>
              <a:t>(continued)</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61</a:t>
            </a:fld>
            <a:endParaRPr lang="en-US"/>
          </a:p>
        </p:txBody>
      </p:sp>
      <p:pic>
        <p:nvPicPr>
          <p:cNvPr id="3" name="Content Placeholder 2" descr="This figure explains the process of creating the hasFlush() method.&#10;The figure consists of three rectangular boxes and a few lines of code.&#10;The first line of the code reads “this.cards[3].rankValue,”. The second line of the code reads “this.cards[4].rankValue);”. The third line of the code reads “};”. The fourth line of the code reads “/* Test for the presence of a flush */”. The fifth line of the code reads “pokerHand.prototype.hasFlush = function() {”. The sixth line of the code reads “var firstSuit = this.cards[0].suit;”. The seventh line of the code reads “return this.cards.every(function(card) {”. The eighth line of the code reads “return card.suit === firstSuit;”. The ninth line of the code reads “});”. The tenth line of the code reads “};”.&#10;The first rectangular box labeled “the every() method loops through every item in an array testing whether every item returns a value of true” is positioned on the left side of the code. An arrow originating from this rectangular box points to the seventh line of the code.&#10;The second rectangular box labeled “returns true if the suit of each card matches the suit of the first card” is positioned below the first rectangular box. An arrow originating from the second rectangular box points to the eighth line of the code.&#10;The third rectangular box labeled “stores the suit of the first card in the hand” is positioned on the right side of the code. An arrow originating from this rectangular box points to the sixth line of the code.&#10;" title="Figure 14-34 Creating the hasFlush() metho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34878"/>
            <a:ext cx="8305800" cy="3675606"/>
          </a:xfrm>
        </p:spPr>
      </p:pic>
    </p:spTree>
    <p:extLst>
      <p:ext uri="{BB962C8B-B14F-4D97-AF65-F5344CB8AC3E}">
        <p14:creationId xmlns:p14="http://schemas.microsoft.com/office/powerpoint/2010/main" val="384002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Creating an Object Literal with the </a:t>
            </a:r>
            <a:r>
              <a:rPr lang="en-IN" sz="3600" b="0" dirty="0" err="1">
                <a:latin typeface="Courier New" pitchFamily="49" charset="0"/>
                <a:cs typeface="Courier New" pitchFamily="49" charset="0"/>
              </a:rPr>
              <a:t>forEach</a:t>
            </a:r>
            <a:r>
              <a:rPr lang="en-IN" sz="3600" b="0" dirty="0">
                <a:latin typeface="Courier New" pitchFamily="49" charset="0"/>
                <a:cs typeface="Courier New" pitchFamily="49" charset="0"/>
              </a:rPr>
              <a:t>()</a:t>
            </a:r>
            <a:r>
              <a:rPr lang="en-IN" sz="3600" b="0" dirty="0"/>
              <a:t> </a:t>
            </a:r>
            <a:r>
              <a:rPr lang="en-IN" sz="3600" dirty="0"/>
              <a:t>Method</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62</a:t>
            </a:fld>
            <a:endParaRPr lang="en-US"/>
          </a:p>
        </p:txBody>
      </p:sp>
      <p:sp>
        <p:nvSpPr>
          <p:cNvPr id="2" name="Content Placeholder 1"/>
          <p:cNvSpPr>
            <a:spLocks noGrp="1"/>
          </p:cNvSpPr>
          <p:nvPr>
            <p:ph idx="1"/>
          </p:nvPr>
        </p:nvSpPr>
        <p:spPr/>
        <p:txBody>
          <a:bodyPr/>
          <a:lstStyle/>
          <a:p>
            <a:r>
              <a:rPr lang="en-IN" sz="2600" dirty="0" err="1">
                <a:latin typeface="Courier New" pitchFamily="49" charset="0"/>
                <a:cs typeface="Courier New" pitchFamily="49" charset="0"/>
              </a:rPr>
              <a:t>forEach</a:t>
            </a:r>
            <a:r>
              <a:rPr lang="en-IN" sz="2600" dirty="0">
                <a:latin typeface="Courier New" pitchFamily="49" charset="0"/>
                <a:cs typeface="Courier New" pitchFamily="49" charset="0"/>
              </a:rPr>
              <a:t>()</a:t>
            </a:r>
            <a:r>
              <a:rPr lang="en-IN" dirty="0"/>
              <a:t> method is used to run a command block for each item in </a:t>
            </a:r>
            <a:r>
              <a:rPr lang="en-IN" dirty="0" smtClean="0"/>
              <a:t>an array</a:t>
            </a:r>
            <a:endParaRPr lang="en-IN" dirty="0"/>
          </a:p>
          <a:p>
            <a:endParaRPr lang="en-IN" dirty="0"/>
          </a:p>
          <a:p>
            <a:endParaRPr lang="en-IN" dirty="0"/>
          </a:p>
        </p:txBody>
      </p:sp>
      <p:pic>
        <p:nvPicPr>
          <p:cNvPr id="4" name="Picture 3" descr="This figure explains the process of creating the hasSets() method.&#10;The figure consists of five rectangular boxes and a few lines of code.&#10;The first line of the code reads “return this.hasStraightFlush() &amp;&amp; this.highCard() === 14;”. The second line of the code reads “};”. The third line of the code reads “/* Test for duplicates in the hand */”. The fourth line of the code reads “pokerHand.prototype.hasSets = function() {”. The fifth line of the code reads “// handSets summarizes the duplicates in the hand”. The sixth line of the code reads “var handSets = {};”. The seventh line of the code reads “this.cards.forEach(function(card) {”. The eighth line of the code reads “if (handSets.hasOwnProperty(card.rankValue)) {”. The ninth line of the code reads “handSets[card.rankValue]++;”. The tenth line of the code reads “} else {”. The eleventh line of the code reads “handSets[card.rankValue] = 1;”. The twelfth line of the code reads “}”. The thirteenth line of the code reads “});”. The fourteenth line of the code reads “};”. &#10;The first rectangular box labeled “creates an empty object” is positioned on the left side of the code. An arrow originating from this rectangular box points to the sixth line of the code.&#10;The second rectangular box labeled “the forEach() method loops through each entry in the cards array” is positioned on the right side of the code. An arrow originating from this rectangular box points to the seventh line of the code.&#10;The third rectangular box labeled “tests whether a card of that rank has already been found in the hand” is positioned below the first rectangular box. An arrow originating from the third rectangular box points to the eighth line of the code.&#10;The fourth rectangular box labeled “if so, increases the count for that rank by 1” is positioned below the second rectangular box. An arrow originating from the fourth rectangular box points to the ninth line of the code.&#10;The fifth rectangular box labeled “otherwise, sets the count to 1” is positioned below the third rectangular box. An arrow originating from the fifth rectangular box points to the eleventh line of the code.&#10;" title="Figure 14-37 Creating the hasSets() metho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11" y="2438400"/>
            <a:ext cx="8053589" cy="3733800"/>
          </a:xfrm>
          <a:prstGeom prst="rect">
            <a:avLst/>
          </a:prstGeom>
        </p:spPr>
      </p:pic>
    </p:spTree>
    <p:extLst>
      <p:ext uri="{BB962C8B-B14F-4D97-AF65-F5344CB8AC3E}">
        <p14:creationId xmlns:p14="http://schemas.microsoft.com/office/powerpoint/2010/main" val="19638975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4000"/>
              <a:t>Applying a </a:t>
            </a:r>
            <a:r>
              <a:rPr lang="en-IN" b="0">
                <a:latin typeface="Courier New" pitchFamily="49" charset="0"/>
                <a:cs typeface="Courier New" pitchFamily="49" charset="0"/>
              </a:rPr>
              <a:t>for…in</a:t>
            </a:r>
            <a:r>
              <a:rPr lang="en-IN" sz="4000"/>
              <a:t> loop</a:t>
            </a:r>
            <a:endParaRPr lang="en-US" sz="400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63</a:t>
            </a:fld>
            <a:endParaRPr lang="en-US"/>
          </a:p>
        </p:txBody>
      </p:sp>
      <p:sp>
        <p:nvSpPr>
          <p:cNvPr id="2" name="Content Placeholder 1"/>
          <p:cNvSpPr>
            <a:spLocks noGrp="1"/>
          </p:cNvSpPr>
          <p:nvPr>
            <p:ph idx="1"/>
          </p:nvPr>
        </p:nvSpPr>
        <p:spPr/>
        <p:txBody>
          <a:bodyPr/>
          <a:lstStyle/>
          <a:p>
            <a:r>
              <a:rPr lang="en-IN" sz="2600" dirty="0">
                <a:latin typeface="Courier New" pitchFamily="49" charset="0"/>
                <a:cs typeface="Courier New" pitchFamily="49" charset="0"/>
              </a:rPr>
              <a:t>for…in</a:t>
            </a:r>
            <a:r>
              <a:rPr lang="en-IN" dirty="0"/>
              <a:t> loop is used to examine the properties and keys of an </a:t>
            </a:r>
            <a:r>
              <a:rPr lang="en-IN" dirty="0" smtClean="0"/>
              <a:t>object as follows:</a:t>
            </a:r>
            <a:endParaRPr lang="en-IN" dirty="0"/>
          </a:p>
          <a:p>
            <a:pPr marL="400050" lvl="1" indent="0">
              <a:buNone/>
            </a:pPr>
            <a:r>
              <a:rPr lang="en-IN" sz="2600" dirty="0">
                <a:latin typeface="Courier New" pitchFamily="49" charset="0"/>
                <a:cs typeface="Courier New" pitchFamily="49" charset="0"/>
              </a:rPr>
              <a:t>for (</a:t>
            </a:r>
            <a:r>
              <a:rPr lang="en-IN" sz="2600" i="1" dirty="0">
                <a:latin typeface="Courier New" pitchFamily="49" charset="0"/>
                <a:cs typeface="Courier New" pitchFamily="49" charset="0"/>
              </a:rPr>
              <a:t>prop </a:t>
            </a:r>
            <a:r>
              <a:rPr lang="en-IN" sz="2600" dirty="0">
                <a:latin typeface="Courier New" pitchFamily="49" charset="0"/>
                <a:cs typeface="Courier New" pitchFamily="49" charset="0"/>
              </a:rPr>
              <a:t>in </a:t>
            </a:r>
            <a:r>
              <a:rPr lang="en-IN" sz="2600" i="1" dirty="0" err="1">
                <a:latin typeface="Courier New" pitchFamily="49" charset="0"/>
                <a:cs typeface="Courier New" pitchFamily="49" charset="0"/>
              </a:rPr>
              <a:t>obj</a:t>
            </a:r>
            <a:r>
              <a:rPr lang="en-IN" sz="2600" dirty="0">
                <a:latin typeface="Courier New" pitchFamily="49" charset="0"/>
                <a:cs typeface="Courier New" pitchFamily="49" charset="0"/>
              </a:rPr>
              <a:t>) {</a:t>
            </a:r>
          </a:p>
          <a:p>
            <a:pPr marL="400050" lvl="1" indent="0">
              <a:buNone/>
            </a:pPr>
            <a:r>
              <a:rPr lang="en-IN" sz="2600" i="1" dirty="0" smtClean="0">
                <a:latin typeface="Courier New" pitchFamily="49" charset="0"/>
                <a:cs typeface="Courier New" pitchFamily="49" charset="0"/>
              </a:rPr>
              <a:t>	commands</a:t>
            </a:r>
            <a:endParaRPr lang="en-IN" sz="2600" i="1" dirty="0">
              <a:latin typeface="Courier New" pitchFamily="49" charset="0"/>
              <a:cs typeface="Courier New" pitchFamily="49" charset="0"/>
            </a:endParaRPr>
          </a:p>
          <a:p>
            <a:pPr marL="400050" lvl="1" indent="0">
              <a:buNone/>
            </a:pPr>
            <a:r>
              <a:rPr lang="en-IN" sz="2600" dirty="0">
                <a:latin typeface="Courier New" pitchFamily="49" charset="0"/>
                <a:cs typeface="Courier New" pitchFamily="49" charset="0"/>
              </a:rPr>
              <a:t>}</a:t>
            </a:r>
          </a:p>
          <a:p>
            <a:pPr marL="355600" indent="0">
              <a:buNone/>
            </a:pPr>
            <a:r>
              <a:rPr lang="en-IN" dirty="0"/>
              <a:t>where </a:t>
            </a:r>
            <a:r>
              <a:rPr lang="en-IN" sz="2600" i="1" dirty="0">
                <a:latin typeface="Courier New" pitchFamily="49" charset="0"/>
                <a:cs typeface="Courier New" pitchFamily="49" charset="0"/>
              </a:rPr>
              <a:t>prop</a:t>
            </a:r>
            <a:r>
              <a:rPr lang="en-IN" i="1" dirty="0"/>
              <a:t> </a:t>
            </a:r>
            <a:r>
              <a:rPr lang="en-IN" dirty="0"/>
              <a:t>references the properties contained within the </a:t>
            </a:r>
            <a:r>
              <a:rPr lang="en-IN" sz="2600" i="1" dirty="0" err="1">
                <a:latin typeface="Courier New" pitchFamily="49" charset="0"/>
                <a:cs typeface="Courier New" pitchFamily="49" charset="0"/>
              </a:rPr>
              <a:t>obj</a:t>
            </a:r>
            <a:r>
              <a:rPr lang="en-IN" i="1" dirty="0"/>
              <a:t> </a:t>
            </a:r>
            <a:r>
              <a:rPr lang="en-IN" dirty="0"/>
              <a:t>object</a:t>
            </a:r>
          </a:p>
          <a:p>
            <a:endParaRPr lang="en-IN" dirty="0"/>
          </a:p>
        </p:txBody>
      </p:sp>
    </p:spTree>
    <p:extLst>
      <p:ext uri="{BB962C8B-B14F-4D97-AF65-F5344CB8AC3E}">
        <p14:creationId xmlns:p14="http://schemas.microsoft.com/office/powerpoint/2010/main" val="24296991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Applying a </a:t>
            </a:r>
            <a:r>
              <a:rPr lang="en-IN" sz="3600" b="0" dirty="0">
                <a:latin typeface="Courier New" pitchFamily="49" charset="0"/>
                <a:cs typeface="Courier New" pitchFamily="49" charset="0"/>
              </a:rPr>
              <a:t>for…in</a:t>
            </a:r>
            <a:r>
              <a:rPr lang="en-IN" sz="3600" dirty="0"/>
              <a:t> loop </a:t>
            </a:r>
            <a:r>
              <a:rPr lang="en-US" sz="3600" dirty="0"/>
              <a:t>(continued 1)</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64</a:t>
            </a:fld>
            <a:endParaRPr lang="en-US"/>
          </a:p>
        </p:txBody>
      </p:sp>
      <p:sp>
        <p:nvSpPr>
          <p:cNvPr id="2" name="Content Placeholder 1"/>
          <p:cNvSpPr>
            <a:spLocks noGrp="1"/>
          </p:cNvSpPr>
          <p:nvPr>
            <p:ph idx="1"/>
          </p:nvPr>
        </p:nvSpPr>
        <p:spPr/>
        <p:txBody>
          <a:bodyPr/>
          <a:lstStyle/>
          <a:p>
            <a:r>
              <a:rPr lang="en-IN" dirty="0" smtClean="0"/>
              <a:t>Example: </a:t>
            </a:r>
            <a:r>
              <a:rPr lang="en-IN" dirty="0"/>
              <a:t>L</a:t>
            </a:r>
            <a:r>
              <a:rPr lang="en-IN" dirty="0" smtClean="0"/>
              <a:t>oop </a:t>
            </a:r>
            <a:r>
              <a:rPr lang="en-IN" dirty="0"/>
              <a:t>through the contents of the following employee object:</a:t>
            </a:r>
          </a:p>
          <a:p>
            <a:pPr marL="0" indent="0">
              <a:buNone/>
            </a:pPr>
            <a:r>
              <a:rPr lang="en-IN" dirty="0"/>
              <a:t>	</a:t>
            </a:r>
            <a:r>
              <a:rPr lang="en-IN" sz="2600" dirty="0" err="1">
                <a:latin typeface="Courier New" pitchFamily="49" charset="0"/>
                <a:cs typeface="Courier New" pitchFamily="49" charset="0"/>
              </a:rPr>
              <a:t>var</a:t>
            </a:r>
            <a:r>
              <a:rPr lang="en-IN" sz="2600" dirty="0">
                <a:latin typeface="Courier New" pitchFamily="49" charset="0"/>
                <a:cs typeface="Courier New" pitchFamily="49" charset="0"/>
              </a:rPr>
              <a:t> employee = {</a:t>
            </a:r>
          </a:p>
          <a:p>
            <a:pPr marL="0" indent="0">
              <a:buNone/>
            </a:pPr>
            <a:r>
              <a:rPr lang="en-IN" sz="2600" dirty="0">
                <a:latin typeface="Courier New" pitchFamily="49" charset="0"/>
                <a:cs typeface="Courier New" pitchFamily="49" charset="0"/>
              </a:rPr>
              <a:t>	name: “Robert </a:t>
            </a:r>
            <a:r>
              <a:rPr lang="en-IN" sz="2600" dirty="0" err="1">
                <a:latin typeface="Courier New" pitchFamily="49" charset="0"/>
                <a:cs typeface="Courier New" pitchFamily="49" charset="0"/>
              </a:rPr>
              <a:t>Voiklund</a:t>
            </a:r>
            <a:r>
              <a:rPr lang="en-IN" sz="2600" dirty="0">
                <a:latin typeface="Courier New" pitchFamily="49" charset="0"/>
                <a:cs typeface="Courier New" pitchFamily="49" charset="0"/>
              </a:rPr>
              <a:t>”,</a:t>
            </a:r>
          </a:p>
          <a:p>
            <a:pPr marL="0" indent="0">
              <a:buNone/>
            </a:pPr>
            <a:r>
              <a:rPr lang="en-IN" sz="2600" dirty="0">
                <a:latin typeface="Courier New" pitchFamily="49" charset="0"/>
                <a:cs typeface="Courier New" pitchFamily="49" charset="0"/>
              </a:rPr>
              <a:t>	position: “manager”,</a:t>
            </a:r>
          </a:p>
          <a:p>
            <a:pPr marL="0" indent="0">
              <a:buNone/>
            </a:pPr>
            <a:r>
              <a:rPr lang="en-IN" sz="2600" dirty="0">
                <a:latin typeface="Courier New" pitchFamily="49" charset="0"/>
                <a:cs typeface="Courier New" pitchFamily="49" charset="0"/>
              </a:rPr>
              <a:t>	email: “rvoiklund@example.com”	};</a:t>
            </a:r>
          </a:p>
          <a:p>
            <a:r>
              <a:rPr lang="en-IN" dirty="0"/>
              <a:t>Solution: Apply the following </a:t>
            </a:r>
            <a:r>
              <a:rPr lang="en-IN" sz="2600" dirty="0">
                <a:latin typeface="Courier New" pitchFamily="49" charset="0"/>
                <a:cs typeface="Courier New" pitchFamily="49" charset="0"/>
              </a:rPr>
              <a:t>for … in</a:t>
            </a:r>
            <a:r>
              <a:rPr lang="en-IN" dirty="0"/>
              <a:t> loop:</a:t>
            </a:r>
          </a:p>
          <a:p>
            <a:pPr marL="0" indent="0">
              <a:buNone/>
            </a:pPr>
            <a:r>
              <a:rPr lang="en-IN" sz="2600" dirty="0">
                <a:latin typeface="Courier New" pitchFamily="49" charset="0"/>
                <a:cs typeface="Courier New" pitchFamily="49" charset="0"/>
              </a:rPr>
              <a:t>	for (prop in employee) {</a:t>
            </a:r>
          </a:p>
          <a:p>
            <a:pPr marL="0" indent="0">
              <a:buNone/>
            </a:pPr>
            <a:r>
              <a:rPr lang="en-IN" sz="2600" dirty="0">
                <a:latin typeface="Courier New" pitchFamily="49" charset="0"/>
                <a:cs typeface="Courier New" pitchFamily="49" charset="0"/>
              </a:rPr>
              <a:t>	console.info(prop + “ is “ + 	employee[prop]);	}</a:t>
            </a:r>
          </a:p>
        </p:txBody>
      </p:sp>
    </p:spTree>
    <p:extLst>
      <p:ext uri="{BB962C8B-B14F-4D97-AF65-F5344CB8AC3E}">
        <p14:creationId xmlns:p14="http://schemas.microsoft.com/office/powerpoint/2010/main" val="8702423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Applying a </a:t>
            </a:r>
            <a:r>
              <a:rPr lang="en-IN" sz="3600" b="0" dirty="0">
                <a:latin typeface="Courier New" pitchFamily="49" charset="0"/>
                <a:cs typeface="Courier New" pitchFamily="49" charset="0"/>
              </a:rPr>
              <a:t>for…in</a:t>
            </a:r>
            <a:r>
              <a:rPr lang="en-IN" sz="3600" dirty="0"/>
              <a:t> loop </a:t>
            </a:r>
            <a:r>
              <a:rPr lang="en-US" sz="3600" dirty="0"/>
              <a:t>(continued 2)</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65</a:t>
            </a:fld>
            <a:endParaRPr lang="en-US"/>
          </a:p>
        </p:txBody>
      </p:sp>
      <p:sp>
        <p:nvSpPr>
          <p:cNvPr id="2" name="Content Placeholder 1"/>
          <p:cNvSpPr>
            <a:spLocks noGrp="1"/>
          </p:cNvSpPr>
          <p:nvPr>
            <p:ph idx="1"/>
          </p:nvPr>
        </p:nvSpPr>
        <p:spPr/>
        <p:txBody>
          <a:bodyPr/>
          <a:lstStyle/>
          <a:p>
            <a:r>
              <a:rPr lang="en-IN" sz="2600" dirty="0">
                <a:latin typeface="Courier New" pitchFamily="49" charset="0"/>
                <a:cs typeface="Courier New" pitchFamily="49" charset="0"/>
              </a:rPr>
              <a:t>for…in</a:t>
            </a:r>
            <a:r>
              <a:rPr lang="en-IN" dirty="0"/>
              <a:t> loops do not follow a specific order because properties can be listed and read out in any order</a:t>
            </a:r>
          </a:p>
          <a:p>
            <a:r>
              <a:rPr lang="en-IN" dirty="0"/>
              <a:t>Only </a:t>
            </a:r>
            <a:r>
              <a:rPr lang="en-IN" dirty="0" smtClean="0"/>
              <a:t>the properties </a:t>
            </a:r>
            <a:r>
              <a:rPr lang="en-IN" dirty="0"/>
              <a:t>that are countable or </a:t>
            </a:r>
            <a:r>
              <a:rPr lang="en-IN" b="1" dirty="0"/>
              <a:t>enumerable </a:t>
            </a:r>
            <a:r>
              <a:rPr lang="en-IN" dirty="0"/>
              <a:t>are accessible to </a:t>
            </a:r>
            <a:r>
              <a:rPr lang="en-IN" sz="2600" dirty="0">
                <a:latin typeface="Courier New" pitchFamily="49" charset="0"/>
                <a:cs typeface="Courier New" pitchFamily="49" charset="0"/>
              </a:rPr>
              <a:t>for…in</a:t>
            </a:r>
            <a:r>
              <a:rPr lang="en-IN" dirty="0"/>
              <a:t> loops</a:t>
            </a:r>
          </a:p>
        </p:txBody>
      </p:sp>
    </p:spTree>
    <p:extLst>
      <p:ext uri="{BB962C8B-B14F-4D97-AF65-F5344CB8AC3E}">
        <p14:creationId xmlns:p14="http://schemas.microsoft.com/office/powerpoint/2010/main" val="34264797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Applying a </a:t>
            </a:r>
            <a:r>
              <a:rPr lang="en-IN" sz="3600" b="0" dirty="0">
                <a:latin typeface="Courier New" pitchFamily="49" charset="0"/>
                <a:cs typeface="Courier New" pitchFamily="49" charset="0"/>
              </a:rPr>
              <a:t>for…in</a:t>
            </a:r>
            <a:r>
              <a:rPr lang="en-IN" sz="3600" dirty="0"/>
              <a:t> loop </a:t>
            </a:r>
            <a:r>
              <a:rPr lang="en-US" sz="3600" dirty="0"/>
              <a:t>(continued 3)</a:t>
            </a: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66</a:t>
            </a:fld>
            <a:endParaRPr lang="en-US"/>
          </a:p>
        </p:txBody>
      </p:sp>
      <p:sp>
        <p:nvSpPr>
          <p:cNvPr id="2" name="Content Placeholder 1"/>
          <p:cNvSpPr>
            <a:spLocks noGrp="1"/>
          </p:cNvSpPr>
          <p:nvPr>
            <p:ph idx="1"/>
          </p:nvPr>
        </p:nvSpPr>
        <p:spPr/>
        <p:txBody>
          <a:bodyPr/>
          <a:lstStyle/>
          <a:p>
            <a:r>
              <a:rPr lang="en-IN" dirty="0" smtClean="0"/>
              <a:t>Determine </a:t>
            </a:r>
            <a:r>
              <a:rPr lang="en-IN" dirty="0"/>
              <a:t>whether a property is enumerable using the </a:t>
            </a:r>
            <a:r>
              <a:rPr lang="en-IN" sz="2600" dirty="0" err="1">
                <a:latin typeface="Courier New" pitchFamily="49" charset="0"/>
                <a:cs typeface="Courier New" pitchFamily="49" charset="0"/>
              </a:rPr>
              <a:t>propertyIsEnumerable</a:t>
            </a:r>
            <a:r>
              <a:rPr lang="en-IN" sz="2600" dirty="0">
                <a:latin typeface="Courier New" pitchFamily="49" charset="0"/>
                <a:cs typeface="Courier New" pitchFamily="49" charset="0"/>
              </a:rPr>
              <a:t>()</a:t>
            </a:r>
            <a:r>
              <a:rPr lang="en-IN" dirty="0"/>
              <a:t> method </a:t>
            </a:r>
            <a:r>
              <a:rPr lang="en-IN" sz="2800" i="1" dirty="0"/>
              <a:t>	</a:t>
            </a:r>
            <a:r>
              <a:rPr lang="en-IN" sz="2600" i="1" dirty="0" err="1">
                <a:latin typeface="Courier New" pitchFamily="49" charset="0"/>
                <a:cs typeface="Courier New" pitchFamily="49" charset="0"/>
              </a:rPr>
              <a:t>obj</a:t>
            </a:r>
            <a:r>
              <a:rPr lang="en-IN" sz="2600" dirty="0" err="1">
                <a:latin typeface="Courier New" pitchFamily="49" charset="0"/>
                <a:cs typeface="Courier New" pitchFamily="49" charset="0"/>
              </a:rPr>
              <a:t>.propertyIsEnumerable</a:t>
            </a:r>
            <a:r>
              <a:rPr lang="en-IN" sz="2600" dirty="0">
                <a:latin typeface="Courier New" pitchFamily="49" charset="0"/>
                <a:cs typeface="Courier New" pitchFamily="49" charset="0"/>
              </a:rPr>
              <a:t>(</a:t>
            </a:r>
            <a:r>
              <a:rPr lang="en-IN" sz="2600" i="1" dirty="0">
                <a:latin typeface="Courier New" pitchFamily="49" charset="0"/>
                <a:cs typeface="Courier New" pitchFamily="49" charset="0"/>
              </a:rPr>
              <a:t>prop</a:t>
            </a:r>
            <a:r>
              <a:rPr lang="en-IN" sz="2600" dirty="0">
                <a:latin typeface="Courier New" pitchFamily="49" charset="0"/>
                <a:cs typeface="Courier New" pitchFamily="49" charset="0"/>
              </a:rPr>
              <a:t>)</a:t>
            </a:r>
          </a:p>
          <a:p>
            <a:pPr marL="355600" indent="0">
              <a:buNone/>
            </a:pPr>
            <a:r>
              <a:rPr lang="en-IN" dirty="0"/>
              <a:t>where </a:t>
            </a:r>
            <a:r>
              <a:rPr lang="en-IN" sz="2600" i="1" dirty="0" err="1">
                <a:latin typeface="Courier New" pitchFamily="49" charset="0"/>
                <a:cs typeface="Courier New" pitchFamily="49" charset="0"/>
              </a:rPr>
              <a:t>obj</a:t>
            </a:r>
            <a:r>
              <a:rPr lang="en-IN" i="1" dirty="0"/>
              <a:t> </a:t>
            </a:r>
            <a:r>
              <a:rPr lang="en-IN" dirty="0"/>
              <a:t>is the object and </a:t>
            </a:r>
            <a:r>
              <a:rPr lang="en-IN" sz="2600" i="1" dirty="0">
                <a:latin typeface="Courier New" pitchFamily="49" charset="0"/>
                <a:cs typeface="Courier New" pitchFamily="49" charset="0"/>
              </a:rPr>
              <a:t>prop</a:t>
            </a:r>
            <a:r>
              <a:rPr lang="en-IN" i="1" dirty="0"/>
              <a:t> </a:t>
            </a:r>
            <a:r>
              <a:rPr lang="en-IN" dirty="0"/>
              <a:t>is the property</a:t>
            </a:r>
          </a:p>
          <a:p>
            <a:r>
              <a:rPr lang="en-IN" dirty="0"/>
              <a:t>Use a </a:t>
            </a:r>
            <a:r>
              <a:rPr lang="en-IN" sz="2600" dirty="0">
                <a:latin typeface="Courier New" pitchFamily="49" charset="0"/>
                <a:cs typeface="Courier New" pitchFamily="49" charset="0"/>
              </a:rPr>
              <a:t>for…in</a:t>
            </a:r>
            <a:r>
              <a:rPr lang="en-IN" dirty="0"/>
              <a:t> loop to loop through every property in the object</a:t>
            </a:r>
          </a:p>
          <a:p>
            <a:endParaRPr lang="en-IN" dirty="0"/>
          </a:p>
          <a:p>
            <a:endParaRPr lang="en-IN" dirty="0"/>
          </a:p>
        </p:txBody>
      </p:sp>
    </p:spTree>
    <p:extLst>
      <p:ext uri="{BB962C8B-B14F-4D97-AF65-F5344CB8AC3E}">
        <p14:creationId xmlns:p14="http://schemas.microsoft.com/office/powerpoint/2010/main" val="31949560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Applying a </a:t>
            </a:r>
            <a:r>
              <a:rPr lang="en-IN" sz="3600" b="0" dirty="0">
                <a:latin typeface="Courier New" pitchFamily="49" charset="0"/>
                <a:cs typeface="Courier New" pitchFamily="49" charset="0"/>
              </a:rPr>
              <a:t>for…in</a:t>
            </a:r>
            <a:r>
              <a:rPr lang="en-IN" sz="3600" dirty="0"/>
              <a:t> loop </a:t>
            </a:r>
            <a:r>
              <a:rPr lang="en-US" sz="3600" dirty="0"/>
              <a:t>(</a:t>
            </a:r>
            <a:r>
              <a:rPr lang="en-US" sz="3600" dirty="0" smtClean="0"/>
              <a:t>continued 4)</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67</a:t>
            </a:fld>
            <a:endParaRPr lang="en-US"/>
          </a:p>
        </p:txBody>
      </p:sp>
      <p:pic>
        <p:nvPicPr>
          <p:cNvPr id="5" name="Content Placeholder 4" descr="This figure explains the process of adding a for…in loop.&#10;The figure consists of eight rectangular boxes and a few lines of code.&#10;The first line of the code reads “/* Test for duplicates in the hand */”. The second line of the code reads “pokerHand.prototype.hasSets = function() {”. The third line of the code reads “// handSets summarizes the duplicates in the hand”. The fourth line of the code reads “var handSets = {};”. The fifth line of the code reads “this.cards.forEach(function(card) {”. The sixth line of the code reads “if (handSets.hasOwnProperty(card.rankValue)) {”. The seventh line of the code reads “handSets[card.rankValue]++;”. The eighth line of the code reads “} else {”. The ninth line of the code reads “handSets[card.rankValue] = 1;”. The tenth line of the code reads “}”. The eleventh line of the code reads “});”. The twelfth line of the code reads “var sets = “none”;”. The thirteenth line of the code reads “var pairRank;”. The fourteenth line of the code reads “for (var cardRank in handSets){”. The fifteenth line of the code reads “if (handSets[cardRank] === 4) {sets = “Four of a Kind”;}”. The sixteenth line of the code reads “if (handSets[cardRank] === 3) {”. The seventeenth line of the code reads “if (sets === “Pair”) {sets = “Full House”;}”. The eighteenth line of the code reads “else {sets = “Three of a Kind”;}”. The ninteenth line of the code reads “}”. The twentieth line of the code reads “if (handSets[cardRank] === 2) {”. The twenty-first line of the code reads “if (sets === “Three of a Kind”) {sets = “Full House”;}”. The twenty-second line of the code reads “else if (sets === “Pair”) {sets = “Two Pair”;}”. The twenty-third line of the code reads “else {sets = “Pair”; pairRank = cardRank;}”. The twenty-fourth line of the code reads “}”.The twenty-fifth line of the code reads “}”. The twenty-sixth line of the code reads “if (sets === “Pair” &amp;&amp; pairRank &gt;= 11) {”. The twenty-seventh line of the code reads “sets = “Jacks or Better”;”. The twenty-eighth line of the code reads “}”. The twenty-ninth line of the code reads “return sets;”. The thirtieth line of the code reads “};”.&#10;The first rectangular box labeled “stores the sets found the hand” is positioned on the right side of the code. An arrow originating from this rectangular box points to the twelfth line of the code.&#10;The second rectangular box labeled “stores the rank value of the first pair found in the hand” is positioned on the left side of the code. An arrow originating from this rectangular box points to the thirteenth line of the code. &#10;The third rectangular box labeled “the for…in loop goes through each of the properties in the handSets object” is positioned on the right side of the first rectangular box. An arrow originating from the third rectangular box points to the fourteenth line of the code.&#10;The fourth rectangular box labeled “the hand contains a set of four duplicates” is positioned below the second rectangular box. An arrow originating from the fourth rectangular box points to the fifteenth line of the code.&#10;The fifth rectangular box labeled “the hand contains a set of three duplicates which may be part of a full house or three of a kind” is positioned below the fourth rectangular box. An arrow originating from the fifth rectangular box points from the sixteenth line to the nineteenth line of the code.&#10;The sixth rectangular box labeled “the hand contains a pair which may be part of a two pair hand” is positioned below the fifth rectangular box. An arrow originating from the sixth rectangular box points from the twentieth line to the twenty-fourth line of the code.&#10;The seventh rectangular box labeled “if hand only contains a pair, tests whether it is a pair of Jacks or better” is positioned below the sixth rectangular box. An arrow originating from the seventh rectangular box points from the twenty-sixth line to the twenty-eighth line of the code.&#10;The eighth rectangular box labeled “returns the sets in the hand” is positioned below the first rectangular box. An arrow originating from the eighth rectangular box points to the twenty-ninth line of the code.&#10;" title="Figure 14-38 Adding a for…in loop"/>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3689" y="1219200"/>
            <a:ext cx="5652821" cy="4906963"/>
          </a:xfrm>
        </p:spPr>
      </p:pic>
    </p:spTree>
    <p:extLst>
      <p:ext uri="{BB962C8B-B14F-4D97-AF65-F5344CB8AC3E}">
        <p14:creationId xmlns:p14="http://schemas.microsoft.com/office/powerpoint/2010/main" val="2917629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a:t>
            </a:r>
            <a:r>
              <a:rPr lang="en-US" sz="3600" dirty="0" smtClean="0"/>
              <a:t>3)</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7</a:t>
            </a:fld>
            <a:endParaRPr lang="en-US"/>
          </a:p>
        </p:txBody>
      </p:sp>
      <p:pic>
        <p:nvPicPr>
          <p:cNvPr id="2" name="Picture 1" descr="This figure shows the Draw Poker web page.&#10;The web page labeled “Arthur’s Games” consists of seven big rectangular boxes, eight small rectangular boxes, and an image of a poker table. &#10;A menu bar is positioned below the label of the web page. The menu bar consists of six menu options labeled “Home”, “Online Games”, “Tournaments”, “Forums”, “My Account”, and “Support”.&#10;The image of the poker table is positioned at the center of the web page. It consists of six small rectangular boxes that are buttons.&#10;A text that reads “Member ID” is positioned at the top-right corner of the web page. The first small rectangular box which is a text box is positioned on the right side of the text “Member ID”. A text that reads “Password” is positioned on the right side of the first small rectangular box. The second small rectangular box which is a text box is positioned on the right side of the text “Password”. The third small rectangular box is a button labeled “Deal”. The rectangular box is positioned at the bottom-left corner of the poker table in the image.&#10;The fourth small rectangular box is a button labeled “Draw”. The rectangular box is positioned on the right side of the third small rectangular box.&#10;The fifth small rectangular box is a button labeled “Stand”. The rectangular box is positioned on the right side of the fourth small rectangular box.&#10;The sixth small rectangular box is a button labeled “Reset”. The rectangular box is positioned on the right side of the fifth small rectangular box.&#10;The seventh small rectangular box is a drop-down button with value “$25”. The rectangular box is positioned on the right side of the sixth small rectangular box. A label that reads “BET” is positioned above the seventh small rectangular box.&#10;The eighth small rectangular box is positioned above the label “BET”. A label that reads “BANK” is positioned above the eighth small rectangular box.&#10;A list of type of card games is positioned within the web page on the left side of the poker table.&#10;A paragraph describing the usage of the buttons in the poker table is positioned below the poker table.&#10;A table containing 4 columns and 6 rows is positioned below the paragraph. &#10;The header of column 1 reads “Hand”, the header of column 2 reads “Payoff”, the header of column 3 reads “Hand”, and the header of column 4 reads “Payoff”.&#10;In row 2, column 1 reads “Royal Flush”, column 2 reads “x 250”, column 3 reads “Straight”, and column 4 reads “x 4”.&#10;In row 3, column 1 reads “Straight Flush”, column 2 reads “x 50”, column 3 reads “3 of a Kind”, and column 4 reads “x 3”.&#10;In row 4, column 1 reads “4 of a Kind”, column 2 reads “x 25”, column 3 reads “2 Pair”, and column 4 reads “x 2”.&#10;In row 5, column 1 reads “Full House”, column 2 reads “x 9”, column 3 reads “Jacks or Better”, and column 4 reads “x 1”.&#10;In row 6, column 1 reads “Flush”, column 2 reads “x 6”, and column 3 and 4 are empty.&#10;The first big rectangular box labeled “click to deal a new poker hand” is positioned on the left side of the web page. An arrow originating from this rectangular box points to the “Deal” button.&#10;The second big rectangular box labeled “click to draw new cards from the deck” is positioned above the first big rectangular box. An arrow originating from the second big rectangular box points to the “Draw” button.&#10;The third big rectangular box labeled “click to stand pat on your hand” is positioned above the second big rectangular box. An arrow originating from the third big rectangular box points to the “Stand” button.&#10;The fourth big rectangular box labeled “click to restart the game” is positioned above the web page. An arrow originating from this rectangular box points to the “Reset” button.&#10;The fifth big rectangular box labeled “input box showing the current value of the bank” is positioned on the right side of the fourth big rectangular box. An arrow originating from the fifth big rectangular box points to the eighth small rectangular box.&#10;The sixth big rectangular box labeled “click to select a betting value” is positioned on the right side of the web page. An arrow originating from this rectangular box points to the drop-down button.&#10;The seventh big rectangular box labeled “table listing payoffs for different hands” is positioned below the web page. An arrow originating from this rectangular box points to the table.&#10;The source is mentioned at the bottom of the figure, which reads “Howard Pyle/Public Domain; © Courtesy Patrick Carey”.&#10;" title="Figure 14-1 Draw Poker web p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328" y="1253614"/>
            <a:ext cx="6639308" cy="4996912"/>
          </a:xfrm>
          <a:prstGeom prst="rect">
            <a:avLst/>
          </a:prstGeom>
        </p:spPr>
      </p:pic>
    </p:spTree>
    <p:extLst>
      <p:ext uri="{BB962C8B-B14F-4D97-AF65-F5344CB8AC3E}">
        <p14:creationId xmlns:p14="http://schemas.microsoft.com/office/powerpoint/2010/main" val="30429210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a:t>
            </a:r>
            <a:r>
              <a:rPr lang="en-US" sz="3600" dirty="0" smtClean="0"/>
              <a:t>4)</a:t>
            </a:r>
            <a:endParaRPr lang="en-US" sz="3600" dirty="0"/>
          </a:p>
        </p:txBody>
      </p:sp>
      <p:sp>
        <p:nvSpPr>
          <p:cNvPr id="27650" name="Rectangle 3"/>
          <p:cNvSpPr>
            <a:spLocks noGrp="1" noChangeArrowheads="1"/>
          </p:cNvSpPr>
          <p:nvPr>
            <p:ph idx="1"/>
          </p:nvPr>
        </p:nvSpPr>
        <p:spPr/>
        <p:txBody>
          <a:bodyPr/>
          <a:lstStyle/>
          <a:p>
            <a:r>
              <a:rPr lang="en-IN" dirty="0" smtClean="0"/>
              <a:t>All operations </a:t>
            </a:r>
            <a:r>
              <a:rPr lang="en-IN" dirty="0"/>
              <a:t>for the game will be stored within the </a:t>
            </a:r>
            <a:r>
              <a:rPr lang="en-IN" dirty="0" err="1"/>
              <a:t>playDrawPoker</a:t>
            </a:r>
            <a:r>
              <a:rPr lang="en-IN" dirty="0" smtClean="0"/>
              <a:t>() function</a:t>
            </a:r>
          </a:p>
          <a:p>
            <a:r>
              <a:rPr lang="en-IN" dirty="0" err="1" smtClean="0"/>
              <a:t>playDrawPoker</a:t>
            </a:r>
            <a:r>
              <a:rPr lang="en-IN" dirty="0" smtClean="0"/>
              <a:t>() function runs automatically when </a:t>
            </a:r>
            <a:r>
              <a:rPr lang="en-IN" dirty="0"/>
              <a:t>the page loads</a:t>
            </a:r>
          </a:p>
          <a:p>
            <a:r>
              <a:rPr lang="en-IN" dirty="0" err="1"/>
              <a:t>playDrawPoker</a:t>
            </a:r>
            <a:r>
              <a:rPr lang="en-IN" dirty="0"/>
              <a:t>() function </a:t>
            </a:r>
            <a:r>
              <a:rPr lang="en-IN" dirty="0" smtClean="0"/>
              <a:t>is created by adding </a:t>
            </a:r>
            <a:r>
              <a:rPr lang="en-IN" dirty="0"/>
              <a:t>references to all the buttons on the poker </a:t>
            </a:r>
            <a:r>
              <a:rPr lang="en-IN" dirty="0" smtClean="0"/>
              <a:t>table</a:t>
            </a:r>
            <a:endParaRPr lang="en-IN" dirty="0"/>
          </a:p>
          <a:p>
            <a:endParaRPr lang="en-IN" sz="2600" dirty="0">
              <a:latin typeface="Courier New" pitchFamily="49" charset="0"/>
              <a:cs typeface="Courier New" pitchFamily="49" charset="0"/>
            </a:endParaRPr>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8</a:t>
            </a:fld>
            <a:endParaRPr lang="en-US"/>
          </a:p>
        </p:txBody>
      </p:sp>
    </p:spTree>
    <p:extLst>
      <p:ext uri="{BB962C8B-B14F-4D97-AF65-F5344CB8AC3E}">
        <p14:creationId xmlns:p14="http://schemas.microsoft.com/office/powerpoint/2010/main" val="176760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152400"/>
            <a:ext cx="8305800" cy="944563"/>
          </a:xfrm>
        </p:spPr>
        <p:txBody>
          <a:bodyPr/>
          <a:lstStyle/>
          <a:p>
            <a:r>
              <a:rPr lang="en-IN" sz="3600" dirty="0"/>
              <a:t>Working with Nested Functions </a:t>
            </a:r>
            <a:r>
              <a:rPr lang="en-US" sz="3600" dirty="0"/>
              <a:t>(continued </a:t>
            </a:r>
            <a:r>
              <a:rPr lang="en-US" sz="3600" dirty="0" smtClean="0"/>
              <a:t>5)</a:t>
            </a:r>
            <a:endParaRPr lang="en-US" sz="3600" dirty="0"/>
          </a:p>
        </p:txBody>
      </p:sp>
      <p:sp>
        <p:nvSpPr>
          <p:cNvPr id="7" name="Footer Placeholder 6"/>
          <p:cNvSpPr>
            <a:spLocks noGrp="1"/>
          </p:cNvSpPr>
          <p:nvPr>
            <p:ph type="ftr" sz="quarter" idx="3"/>
          </p:nvPr>
        </p:nvSpPr>
        <p:spPr>
          <a:xfrm>
            <a:off x="381000" y="6400800"/>
            <a:ext cx="8229600" cy="457200"/>
          </a:xfrm>
        </p:spPr>
        <p:txBody>
          <a:bodyPr/>
          <a:lstStyle/>
          <a:p>
            <a:pPr>
              <a:defRPr/>
            </a:pPr>
            <a:r>
              <a:rPr lang="en-IN" dirty="0" smtClean="0"/>
              <a:t>New Perspectives on HTML5, CSS3, and JavaScript, 6th Edition</a:t>
            </a:r>
            <a:endParaRPr lang="en-US" dirty="0"/>
          </a:p>
        </p:txBody>
      </p:sp>
      <p:sp>
        <p:nvSpPr>
          <p:cNvPr id="8" name="Slide Number Placeholder 7"/>
          <p:cNvSpPr>
            <a:spLocks noGrp="1"/>
          </p:cNvSpPr>
          <p:nvPr>
            <p:ph type="sldNum" sz="quarter" idx="11"/>
          </p:nvPr>
        </p:nvSpPr>
        <p:spPr/>
        <p:txBody>
          <a:bodyPr/>
          <a:lstStyle/>
          <a:p>
            <a:pPr>
              <a:defRPr/>
            </a:pPr>
            <a:fld id="{17ED2C23-3AC0-4115-AA35-A72997F9173C}" type="slidenum">
              <a:rPr lang="en-US"/>
              <a:pPr>
                <a:defRPr/>
              </a:pPr>
              <a:t>9</a:t>
            </a:fld>
            <a:endParaRPr lang="en-US"/>
          </a:p>
        </p:txBody>
      </p:sp>
      <p:pic>
        <p:nvPicPr>
          <p:cNvPr id="6" name="Picture 5" descr="This figure explains the process of inserting the playDrawPoker() function.&#10;The figure consists of four rectangular boxes and a few lines of code.&#10;The first line of the code reads “*/”. The second line of the code reads “window.addEventListener(“load”, playDrawPoker);”. The third line of the code reads “function playDrawPoker() {”. The fourth line of the code reads “var dealButton = document.getElementById(“dealB”);”. The fifth line of the code reads “var drawButton = document.getElementById(“drawB”);”. The sixth line of the code reads “var standButton = document.getElementById(“standB”);”. The seventh line of the code reads “var resetButton = document.getElementById(“resetB”);”. The eighth line of the code reads “var handValueText = document.getElementById(“handValue”);”. The ninth line of the code reads “var betSelection = document.getElementById(“bet”);”. The tenth line of the code reads “var bankBox = document.getElementById(“bank”);”. The eleventh line of the code reads “}”.&#10;The first rectangular box labeled “runs the playDrawPoker() function when the page loads” is positioned above the lines of code. An arrow originating from this rectangular box points to “playDrawPoker” in the second line of the code.&#10;The second rectangular box labeled “references the buttons on the poker table” is positioned on the left side of the code. An arrow originating from this rectangular box points from the fourth line to the seventh line of the code.&#10;The third rectangular box labeled “references the bet and bank boxes on the poker table” is positioned below the second rectangular box. An arrow originating from the third rectangular box points from the ninth line to the tenth line of the code.&#10;The fourth rectangular box labeled “references the div element showing the value of the final hand” is positioned below the lines of code. An arrow originating from this rectangular box points to “handValue” in the eighth line of the code.&#10;" title="Figure 14-2 Inserting the playDrawPoker() func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600200"/>
            <a:ext cx="8079698" cy="4267200"/>
          </a:xfrm>
          <a:prstGeom prst="rect">
            <a:avLst/>
          </a:prstGeom>
        </p:spPr>
      </p:pic>
    </p:spTree>
    <p:extLst>
      <p:ext uri="{BB962C8B-B14F-4D97-AF65-F5344CB8AC3E}">
        <p14:creationId xmlns:p14="http://schemas.microsoft.com/office/powerpoint/2010/main" val="3879660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A4E67DBD434D4D9B1F600B93AA2120" ma:contentTypeVersion="2" ma:contentTypeDescription="Create a new document." ma:contentTypeScope="" ma:versionID="7ac98ca5d0e8ccce053afaacc365ec7f">
  <xsd:schema xmlns:xsd="http://www.w3.org/2001/XMLSchema" xmlns:xs="http://www.w3.org/2001/XMLSchema" xmlns:p="http://schemas.microsoft.com/office/2006/metadata/properties" xmlns:ns2="5b47f0fb-e24d-44b9-89a4-ff46b5ce035f" targetNamespace="http://schemas.microsoft.com/office/2006/metadata/properties" ma:root="true" ma:fieldsID="d91239c960d4e18d6e410bb653dfd5b5" ns2:_="">
    <xsd:import namespace="5b47f0fb-e24d-44b9-89a4-ff46b5ce035f"/>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47f0fb-e24d-44b9-89a4-ff46b5ce035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2F6848-421E-459D-80AC-896F72D1AAE8}">
  <ds:schemaRefs>
    <ds:schemaRef ds:uri="http://schemas.microsoft.com/sharepoint/v3/contenttype/forms"/>
  </ds:schemaRefs>
</ds:datastoreItem>
</file>

<file path=customXml/itemProps2.xml><?xml version="1.0" encoding="utf-8"?>
<ds:datastoreItem xmlns:ds="http://schemas.openxmlformats.org/officeDocument/2006/customXml" ds:itemID="{DBDDB822-A88E-4996-A13B-6B304823B087}">
  <ds:schemaRefs>
    <ds:schemaRef ds:uri="http://schemas.microsoft.com/office/2006/metadata/properties"/>
    <ds:schemaRef ds:uri="http://purl.org/dc/dcmitype/"/>
    <ds:schemaRef ds:uri="http://schemas.microsoft.com/office/2006/documentManagement/types"/>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5b47f0fb-e24d-44b9-89a4-ff46b5ce035f"/>
  </ds:schemaRefs>
</ds:datastoreItem>
</file>

<file path=customXml/itemProps3.xml><?xml version="1.0" encoding="utf-8"?>
<ds:datastoreItem xmlns:ds="http://schemas.openxmlformats.org/officeDocument/2006/customXml" ds:itemID="{3B93A1A2-BC1C-4464-92FB-5F0CA06B4F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47f0fb-e24d-44b9-89a4-ff46b5ce03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Tutorial.01</Template>
  <TotalTime>8619</TotalTime>
  <Words>3001</Words>
  <Application>Microsoft Office PowerPoint</Application>
  <PresentationFormat>On-screen Show (4:3)</PresentationFormat>
  <Paragraphs>469</Paragraphs>
  <Slides>67</Slides>
  <Notes>66</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2_Office Theme</vt:lpstr>
      <vt:lpstr>PowerPoint Presentation</vt:lpstr>
      <vt:lpstr>Objectives</vt:lpstr>
      <vt:lpstr>Objectives (continued)</vt:lpstr>
      <vt:lpstr>Working with Nested Functions</vt:lpstr>
      <vt:lpstr>Working with Nested Functions (continued 1)</vt:lpstr>
      <vt:lpstr>Working with Nested Functions (continued 2)</vt:lpstr>
      <vt:lpstr>Working with Nested Functions (continued 3)</vt:lpstr>
      <vt:lpstr>Working with Nested Functions (continued 4)</vt:lpstr>
      <vt:lpstr>Working with Nested Functions (continued 5)</vt:lpstr>
      <vt:lpstr>Working with Nested Functions (continued 6)</vt:lpstr>
      <vt:lpstr>Working with Nested Functions (continued 7)</vt:lpstr>
      <vt:lpstr>Working with Nested Functions (continued 8)</vt:lpstr>
      <vt:lpstr>Working with Nested Functions (continued 9) </vt:lpstr>
      <vt:lpstr>Working with Nested Functions (continued 10) </vt:lpstr>
      <vt:lpstr>Working with Nested Functions (continued 11)</vt:lpstr>
      <vt:lpstr>Introducing Custom Objects </vt:lpstr>
      <vt:lpstr>Introducing Custom Objects (continued 1) </vt:lpstr>
      <vt:lpstr>Introducing Custom Objects (continued 2)</vt:lpstr>
      <vt:lpstr>Object Literals</vt:lpstr>
      <vt:lpstr>Object Literals (continued 1)</vt:lpstr>
      <vt:lpstr>Object Literals (continued 2)</vt:lpstr>
      <vt:lpstr>Dot Operators and Bracket Notation </vt:lpstr>
      <vt:lpstr>Dot Operators and Bracket Notation (continued 1)</vt:lpstr>
      <vt:lpstr>Dot Operators and Bracket Notation (continued 2)</vt:lpstr>
      <vt:lpstr>Creating a Custom Method</vt:lpstr>
      <vt:lpstr>Creating a Custom Method (continued 1)</vt:lpstr>
      <vt:lpstr>Creating a Custom Method (continued 2)</vt:lpstr>
      <vt:lpstr>Creating a Custom Method (continued 3)</vt:lpstr>
      <vt:lpstr>Creating a Custom Method (continued 4)</vt:lpstr>
      <vt:lpstr>Creating an Object with the new Operator </vt:lpstr>
      <vt:lpstr>Creating an Object with the new Operator (continued)</vt:lpstr>
      <vt:lpstr>Constructor Functions</vt:lpstr>
      <vt:lpstr>Constructor Functions (continued 1) </vt:lpstr>
      <vt:lpstr>Constructor Functions (continued 2)</vt:lpstr>
      <vt:lpstr>Constructor Functions (continued 3)</vt:lpstr>
      <vt:lpstr>Constructor Functions (continued 4)</vt:lpstr>
      <vt:lpstr>Combining Object Classes</vt:lpstr>
      <vt:lpstr>Combining Object Classes (continued 1)</vt:lpstr>
      <vt:lpstr>Combining Object Classes (continued 2)</vt:lpstr>
      <vt:lpstr>Combining Object Classes (continued 3)</vt:lpstr>
      <vt:lpstr>Combining Object Classes (continued 4)</vt:lpstr>
      <vt:lpstr>Working with Object Prototypes</vt:lpstr>
      <vt:lpstr>Defining a Prototype Method</vt:lpstr>
      <vt:lpstr>Defining a Prototype Method (continued 1)</vt:lpstr>
      <vt:lpstr>Defining a Prototype Method (continued 2)</vt:lpstr>
      <vt:lpstr>Defining a Prototype Method (continued 3)</vt:lpstr>
      <vt:lpstr>Combining Objects</vt:lpstr>
      <vt:lpstr>Combining Objects (continued)</vt:lpstr>
      <vt:lpstr>Creating a Prototype Chain</vt:lpstr>
      <vt:lpstr>Creating a Prototype Chain (continued 1)</vt:lpstr>
      <vt:lpstr>Creating a Prototype Chain (continued 2)</vt:lpstr>
      <vt:lpstr>The Base Object</vt:lpstr>
      <vt:lpstr>The Base Object (continued 1)</vt:lpstr>
      <vt:lpstr>The Base Object (continued 2)</vt:lpstr>
      <vt:lpstr>The Base Object (continued 3)</vt:lpstr>
      <vt:lpstr>Using the apply() and call() Methods</vt:lpstr>
      <vt:lpstr>Using the apply() and call() Methods (continued 1)</vt:lpstr>
      <vt:lpstr>Using the apply() and call() Methods (continued 2)</vt:lpstr>
      <vt:lpstr>Combining Objects and Arrays</vt:lpstr>
      <vt:lpstr>Applying the every() Array method</vt:lpstr>
      <vt:lpstr>Applying the every() Array method (continued)</vt:lpstr>
      <vt:lpstr>Creating an Object Literal with the forEach() Method</vt:lpstr>
      <vt:lpstr>Applying a for…in loop</vt:lpstr>
      <vt:lpstr>Applying a for…in loop (continued 1)</vt:lpstr>
      <vt:lpstr>Applying a for…in loop (continued 2)</vt:lpstr>
      <vt:lpstr>Applying a for…in loop (continued 3)</vt:lpstr>
      <vt:lpstr>Applying a for…in loop (continued 4)</vt:lpstr>
    </vt:vector>
  </TitlesOfParts>
  <Company>Course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Course Technology</dc:creator>
  <cp:lastModifiedBy>Soumyavathi V</cp:lastModifiedBy>
  <cp:revision>1222</cp:revision>
  <dcterms:created xsi:type="dcterms:W3CDTF">2001-08-29T21:35:42Z</dcterms:created>
  <dcterms:modified xsi:type="dcterms:W3CDTF">2017-06-23T09:12:24Z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0x01010057A4E67DBD434D4D9B1F600B93AA2120</vt:lpwstr>
  </property>
</Properties>
</file>